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64" r:id="rId3"/>
    <p:sldId id="266" r:id="rId4"/>
    <p:sldId id="257" r:id="rId5"/>
    <p:sldId id="258" r:id="rId6"/>
    <p:sldId id="259" r:id="rId7"/>
    <p:sldId id="261" r:id="rId8"/>
    <p:sldId id="267" r:id="rId9"/>
    <p:sldId id="263" r:id="rId10"/>
    <p:sldId id="260" r:id="rId11"/>
    <p:sldId id="265" r:id="rId12"/>
    <p:sldId id="276" r:id="rId13"/>
    <p:sldId id="268" r:id="rId14"/>
    <p:sldId id="272" r:id="rId15"/>
    <p:sldId id="274" r:id="rId16"/>
    <p:sldId id="270" r:id="rId17"/>
    <p:sldId id="273" r:id="rId18"/>
    <p:sldId id="277" r:id="rId19"/>
    <p:sldId id="278" r:id="rId20"/>
    <p:sldId id="27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k avellone" initials="fga" lastIdx="1" clrIdx="0"/>
  <p:cmAuthor id="1" name="Howard, Annie" initials="H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6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70732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eec9637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eec9637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eec96375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eec96375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eec96375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eec96375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eec96375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eec96375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eec96375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eec96375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wepplin@hmprg.or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hicago.gov/content/dam/city/depts/cdph/statistics_and_reports/HC2025_917_FINAL.pdf"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hicagohealthatlas.org/indicators/YPLL?topic=years-of-potential-life-lost-ypl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hicago.gov/content/dam/city/depts/cdph/statistics_and_reports/HC2025_917_FINAL.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a:extLst>
              <a:ext uri="{FF2B5EF4-FFF2-40B4-BE49-F238E27FC236}">
                <a16:creationId xmlns:a16="http://schemas.microsoft.com/office/drawing/2014/main" id="{674804A2-5374-4654-B5F7-93E830F56B5B}"/>
              </a:ext>
            </a:extLst>
          </p:cNvPr>
          <p:cNvPicPr>
            <a:picLocks noChangeAspect="1"/>
          </p:cNvPicPr>
          <p:nvPr/>
        </p:nvPicPr>
        <p:blipFill>
          <a:blip r:embed="rId3"/>
          <a:stretch>
            <a:fillRect/>
          </a:stretch>
        </p:blipFill>
        <p:spPr>
          <a:xfrm>
            <a:off x="742481" y="0"/>
            <a:ext cx="7659037" cy="5143500"/>
          </a:xfrm>
          <a:prstGeom prst="rect">
            <a:avLst/>
          </a:prstGeom>
        </p:spPr>
      </p:pic>
      <p:sp>
        <p:nvSpPr>
          <p:cNvPr id="54" name="Google Shape;54;p13"/>
          <p:cNvSpPr txBox="1">
            <a:spLocks noGrp="1"/>
          </p:cNvSpPr>
          <p:nvPr>
            <p:ph type="ctrTitle"/>
          </p:nvPr>
        </p:nvSpPr>
        <p:spPr>
          <a:xfrm>
            <a:off x="311700" y="737668"/>
            <a:ext cx="8520600" cy="906903"/>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solidFill>
                  <a:schemeClr val="bg1"/>
                </a:solidFill>
              </a:rPr>
              <a:t>Why Chicago Needs</a:t>
            </a:r>
            <a:br>
              <a:rPr lang="en" dirty="0">
                <a:solidFill>
                  <a:schemeClr val="bg1"/>
                </a:solidFill>
              </a:rPr>
            </a:br>
            <a:r>
              <a:rPr lang="en" dirty="0">
                <a:solidFill>
                  <a:schemeClr val="bg1"/>
                </a:solidFill>
              </a:rPr>
              <a:t>Just Cause for Eviction</a:t>
            </a:r>
            <a:endParaRPr dirty="0">
              <a:solidFill>
                <a:schemeClr val="bg1"/>
              </a:solidFill>
            </a:endParaRPr>
          </a:p>
        </p:txBody>
      </p:sp>
      <p:sp>
        <p:nvSpPr>
          <p:cNvPr id="4" name="Google Shape;55;p13">
            <a:extLst>
              <a:ext uri="{FF2B5EF4-FFF2-40B4-BE49-F238E27FC236}">
                <a16:creationId xmlns:a16="http://schemas.microsoft.com/office/drawing/2014/main" id="{A2C2EEBB-0C16-495E-BCCA-4E8F4C8ECA93}"/>
              </a:ext>
            </a:extLst>
          </p:cNvPr>
          <p:cNvSpPr txBox="1">
            <a:spLocks noGrp="1"/>
          </p:cNvSpPr>
          <p:nvPr>
            <p:ph type="subTitle" idx="1"/>
          </p:nvPr>
        </p:nvSpPr>
        <p:spPr>
          <a:xfrm>
            <a:off x="311700" y="1710201"/>
            <a:ext cx="8520600" cy="655041"/>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t" anchorCtr="0">
            <a:normAutofit/>
          </a:bodyPr>
          <a:lstStyle/>
          <a:p>
            <a:pPr marL="0" lvl="0" indent="0" algn="ctr" rtl="0">
              <a:spcBef>
                <a:spcPts val="0"/>
              </a:spcBef>
              <a:spcAft>
                <a:spcPts val="0"/>
              </a:spcAft>
              <a:buNone/>
            </a:pPr>
            <a:r>
              <a:rPr lang="en-US" dirty="0">
                <a:solidFill>
                  <a:schemeClr val="bg1"/>
                </a:solidFill>
              </a:rPr>
              <a:t>Prepared by:</a:t>
            </a:r>
            <a:endParaRPr dirty="0">
              <a:solidFill>
                <a:schemeClr val="bg1"/>
              </a:solidFill>
            </a:endParaRPr>
          </a:p>
        </p:txBody>
      </p:sp>
      <p:pic>
        <p:nvPicPr>
          <p:cNvPr id="5" name="Picture 2">
            <a:extLst>
              <a:ext uri="{FF2B5EF4-FFF2-40B4-BE49-F238E27FC236}">
                <a16:creationId xmlns:a16="http://schemas.microsoft.com/office/drawing/2014/main" id="{BF9C860A-0B45-49B8-9F23-B651F8B60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899" y="2401742"/>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7D2FCD0-902F-49E8-9B3C-F128DC284A17}"/>
              </a:ext>
            </a:extLst>
          </p:cNvPr>
          <p:cNvSpPr txBox="1"/>
          <p:nvPr/>
        </p:nvSpPr>
        <p:spPr>
          <a:xfrm>
            <a:off x="2191290" y="4157222"/>
            <a:ext cx="4761417"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dirty="0">
                <a:solidFill>
                  <a:schemeClr val="bg1"/>
                </a:solidFill>
              </a:rPr>
              <a:t>justcausechicago.org</a:t>
            </a:r>
          </a:p>
          <a:p>
            <a:pPr algn="ctr"/>
            <a:r>
              <a:rPr lang="en-US" sz="2400" dirty="0">
                <a:solidFill>
                  <a:schemeClr val="bg1"/>
                </a:solidFill>
              </a:rPr>
              <a:t>Chicagohousingjusticeleague.org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Right to Cure Non-Payment of Rent</a:t>
            </a:r>
            <a:endParaRPr dirty="0"/>
          </a:p>
        </p:txBody>
      </p:sp>
      <p:sp>
        <p:nvSpPr>
          <p:cNvPr id="79" name="Google Shape;79;p17"/>
          <p:cNvSpPr txBox="1">
            <a:spLocks noGrp="1"/>
          </p:cNvSpPr>
          <p:nvPr>
            <p:ph type="body" idx="1"/>
          </p:nvPr>
        </p:nvSpPr>
        <p:spPr>
          <a:xfrm>
            <a:off x="311699" y="1152475"/>
            <a:ext cx="8586411"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Bill extends existing Right to Cure (RtC) non-payment of rent</a:t>
            </a:r>
            <a:endParaRPr dirty="0"/>
          </a:p>
          <a:p>
            <a:pPr marL="914400" lvl="1" indent="-317500" algn="l" rtl="0">
              <a:spcBef>
                <a:spcPts val="0"/>
              </a:spcBef>
              <a:spcAft>
                <a:spcPts val="0"/>
              </a:spcAft>
              <a:buSzPts val="1400"/>
              <a:buChar char="○"/>
            </a:pPr>
            <a:r>
              <a:rPr lang="en" dirty="0"/>
              <a:t>Previously, tenant could pay back-rent within five days of receiving an eviction notice. Fair Notice, passed summer 2020, extended it to the day the court issues an eviction order, but only allows tenants to cure one time per landlord, and exempts small landlords.</a:t>
            </a:r>
            <a:endParaRPr dirty="0"/>
          </a:p>
          <a:p>
            <a:pPr marL="457200" lvl="0" indent="-342900" algn="l" rtl="0">
              <a:spcBef>
                <a:spcPts val="0"/>
              </a:spcBef>
              <a:spcAft>
                <a:spcPts val="0"/>
              </a:spcAft>
              <a:buSzPts val="1800"/>
              <a:buChar char="●"/>
            </a:pPr>
            <a:r>
              <a:rPr lang="en" dirty="0"/>
              <a:t>Just Cause bill expands RtC to small landlords and removes the one-time cap.</a:t>
            </a:r>
            <a:endParaRPr dirty="0"/>
          </a:p>
          <a:p>
            <a:pPr marL="457200" lvl="0" indent="-342900" algn="l" rtl="0">
              <a:spcBef>
                <a:spcPts val="0"/>
              </a:spcBef>
              <a:spcAft>
                <a:spcPts val="0"/>
              </a:spcAft>
              <a:buSzPts val="1800"/>
              <a:buChar char="●"/>
            </a:pPr>
            <a:r>
              <a:rPr lang="en" dirty="0"/>
              <a:t>Q: Will landlords face ongoing uncertainty of getting rent?  A: No, there are deterents to renters using the extended RtC except in extraordinary circumstances. Curing non-payment costs $500-$600 in court fees on top of all back-rent, and the mere filing of an eviction court case damages the renter’s credit report and score (regardless of the grounds or outcome).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Graduated Notice for Rent Increases</a:t>
            </a:r>
          </a:p>
        </p:txBody>
      </p:sp>
      <p:sp>
        <p:nvSpPr>
          <p:cNvPr id="3" name="Text Placeholder 2"/>
          <p:cNvSpPr>
            <a:spLocks noGrp="1"/>
          </p:cNvSpPr>
          <p:nvPr>
            <p:ph type="body" idx="1"/>
          </p:nvPr>
        </p:nvSpPr>
        <p:spPr/>
        <p:txBody>
          <a:bodyPr>
            <a:normAutofit fontScale="92500" lnSpcReduction="20000"/>
          </a:bodyPr>
          <a:lstStyle/>
          <a:p>
            <a:pPr marL="114300" indent="0">
              <a:buNone/>
            </a:pPr>
            <a:r>
              <a:rPr lang="en-US" dirty="0"/>
              <a:t>For any single or cumulative rent increase, during any consecutive 12-month period, notice must be given:</a:t>
            </a:r>
          </a:p>
          <a:p>
            <a:pPr marL="114300" indent="0">
              <a:buNone/>
            </a:pPr>
            <a:endParaRPr lang="en-US" dirty="0"/>
          </a:p>
          <a:p>
            <a:r>
              <a:rPr lang="en-US" dirty="0"/>
              <a:t>30 days for increases less than 5%</a:t>
            </a:r>
          </a:p>
          <a:p>
            <a:r>
              <a:rPr lang="en-US" dirty="0"/>
              <a:t>60 days for increases of 5% but less than 10%</a:t>
            </a:r>
          </a:p>
          <a:p>
            <a:r>
              <a:rPr lang="en-US" dirty="0"/>
              <a:t>90 days for increases of 10% but less than 15%</a:t>
            </a:r>
          </a:p>
          <a:p>
            <a:r>
              <a:rPr lang="en-US" dirty="0"/>
              <a:t>120 days for increases of 15% or more</a:t>
            </a:r>
          </a:p>
          <a:p>
            <a:pPr marL="114300" indent="0">
              <a:buNone/>
            </a:pPr>
            <a:endParaRPr lang="en-US" dirty="0"/>
          </a:p>
          <a:p>
            <a:pPr marL="114300" indent="0">
              <a:buNone/>
            </a:pPr>
            <a:r>
              <a:rPr lang="en-US" dirty="0"/>
              <a:t>For increases of 20% or greater, tenant has option to move &amp; take relocation assistance.</a:t>
            </a:r>
          </a:p>
          <a:p>
            <a:pPr marL="114300" indent="0">
              <a:buNone/>
            </a:pPr>
            <a:endParaRPr lang="en-US" dirty="0"/>
          </a:p>
          <a:p>
            <a:pPr marL="114300" indent="0">
              <a:buNone/>
            </a:pPr>
            <a:r>
              <a:rPr lang="en-US" dirty="0"/>
              <a:t>Increases of 50% or greater deemed excessive and unconscionable (e.g., increase from $1500 to $2250 in a 12-month period). </a:t>
            </a:r>
          </a:p>
        </p:txBody>
      </p:sp>
    </p:spTree>
    <p:extLst>
      <p:ext uri="{BB962C8B-B14F-4D97-AF65-F5344CB8AC3E}">
        <p14:creationId xmlns:p14="http://schemas.microsoft.com/office/powerpoint/2010/main" val="39712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A3FA-B907-EE45-92CA-A3E9A2726FF7}"/>
              </a:ext>
            </a:extLst>
          </p:cNvPr>
          <p:cNvSpPr>
            <a:spLocks noGrp="1"/>
          </p:cNvSpPr>
          <p:nvPr>
            <p:ph type="ctrTitle"/>
          </p:nvPr>
        </p:nvSpPr>
        <p:spPr>
          <a:xfrm>
            <a:off x="311700" y="1426873"/>
            <a:ext cx="8520600" cy="2052600"/>
          </a:xfrm>
        </p:spPr>
        <p:txBody>
          <a:bodyPr>
            <a:normAutofit fontScale="90000"/>
          </a:bodyPr>
          <a:lstStyle/>
          <a:p>
            <a:pPr marL="114300" indent="0"/>
            <a:r>
              <a:rPr lang="en-US" dirty="0"/>
              <a:t>The Public Health Case</a:t>
            </a:r>
            <a:br>
              <a:rPr lang="en-US" dirty="0"/>
            </a:br>
            <a:r>
              <a:rPr lang="en-US" dirty="0"/>
              <a:t>for Passing the</a:t>
            </a:r>
            <a:br>
              <a:rPr lang="en-US" dirty="0"/>
            </a:br>
            <a:r>
              <a:rPr lang="en-US" i="1" dirty="0"/>
              <a:t>Just Cause for Eviction </a:t>
            </a:r>
            <a:r>
              <a:rPr lang="en-US" dirty="0"/>
              <a:t>Ordinance </a:t>
            </a:r>
          </a:p>
        </p:txBody>
      </p:sp>
      <p:sp>
        <p:nvSpPr>
          <p:cNvPr id="3" name="Subtitle 2">
            <a:extLst>
              <a:ext uri="{FF2B5EF4-FFF2-40B4-BE49-F238E27FC236}">
                <a16:creationId xmlns:a16="http://schemas.microsoft.com/office/drawing/2014/main" id="{F4926A6C-EF3E-FD43-A903-F926787FBE97}"/>
              </a:ext>
            </a:extLst>
          </p:cNvPr>
          <p:cNvSpPr>
            <a:spLocks noGrp="1"/>
          </p:cNvSpPr>
          <p:nvPr>
            <p:ph type="subTitle" idx="1"/>
          </p:nvPr>
        </p:nvSpPr>
        <p:spPr>
          <a:xfrm>
            <a:off x="311700" y="3716627"/>
            <a:ext cx="8520600" cy="951066"/>
          </a:xfrm>
        </p:spPr>
        <p:txBody>
          <a:bodyPr>
            <a:normAutofit fontScale="77500" lnSpcReduction="20000"/>
          </a:bodyPr>
          <a:lstStyle/>
          <a:p>
            <a:r>
              <a:rPr lang="en-US" dirty="0"/>
              <a:t>Prepared by Health &amp; Medicine Policy Research Group,</a:t>
            </a:r>
          </a:p>
          <a:p>
            <a:r>
              <a:rPr lang="en-US" dirty="0"/>
              <a:t>member of the Chicago Housing Justice League</a:t>
            </a:r>
          </a:p>
          <a:p>
            <a:r>
              <a:rPr lang="en-US" sz="2000" dirty="0"/>
              <a:t>Contact: Wesley Epplin, MPH, Policy Director </a:t>
            </a:r>
            <a:r>
              <a:rPr lang="en-US" sz="2000" dirty="0">
                <a:hlinkClick r:id="rId2"/>
              </a:rPr>
              <a:t>wepplin@hmprg.org</a:t>
            </a:r>
            <a:endParaRPr lang="en-US" sz="2000" dirty="0"/>
          </a:p>
        </p:txBody>
      </p:sp>
    </p:spTree>
    <p:extLst>
      <p:ext uri="{BB962C8B-B14F-4D97-AF65-F5344CB8AC3E}">
        <p14:creationId xmlns:p14="http://schemas.microsoft.com/office/powerpoint/2010/main" val="225574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1CDF-C51C-0A42-BA9E-A0370F6DD72A}"/>
              </a:ext>
            </a:extLst>
          </p:cNvPr>
          <p:cNvSpPr>
            <a:spLocks noGrp="1"/>
          </p:cNvSpPr>
          <p:nvPr>
            <p:ph type="title"/>
          </p:nvPr>
        </p:nvSpPr>
        <p:spPr>
          <a:xfrm>
            <a:off x="216006" y="338698"/>
            <a:ext cx="2194603" cy="1989831"/>
          </a:xfrm>
        </p:spPr>
        <p:txBody>
          <a:bodyPr>
            <a:normAutofit fontScale="90000"/>
          </a:bodyPr>
          <a:lstStyle/>
          <a:p>
            <a:r>
              <a:rPr lang="en-US" sz="2400" dirty="0"/>
              <a:t>Health inequity shown in a chart: Chicago’s Life Expectancy Gap</a:t>
            </a:r>
          </a:p>
        </p:txBody>
      </p:sp>
      <p:pic>
        <p:nvPicPr>
          <p:cNvPr id="5" name="Picture 4" descr="Line chart&#10;&#10;Description automatically generated with low confidence">
            <a:extLst>
              <a:ext uri="{FF2B5EF4-FFF2-40B4-BE49-F238E27FC236}">
                <a16:creationId xmlns:a16="http://schemas.microsoft.com/office/drawing/2014/main" id="{D2CD2D64-BD95-2C41-9C27-279EAB0A7E8C}"/>
              </a:ext>
            </a:extLst>
          </p:cNvPr>
          <p:cNvPicPr>
            <a:picLocks noChangeAspect="1"/>
          </p:cNvPicPr>
          <p:nvPr/>
        </p:nvPicPr>
        <p:blipFill>
          <a:blip r:embed="rId2"/>
          <a:stretch>
            <a:fillRect/>
          </a:stretch>
        </p:blipFill>
        <p:spPr>
          <a:xfrm>
            <a:off x="2506303" y="158035"/>
            <a:ext cx="6131630" cy="4985465"/>
          </a:xfrm>
          <a:prstGeom prst="rect">
            <a:avLst/>
          </a:prstGeom>
        </p:spPr>
      </p:pic>
      <p:sp>
        <p:nvSpPr>
          <p:cNvPr id="6" name="TextBox 5">
            <a:extLst>
              <a:ext uri="{FF2B5EF4-FFF2-40B4-BE49-F238E27FC236}">
                <a16:creationId xmlns:a16="http://schemas.microsoft.com/office/drawing/2014/main" id="{DFF6CAD1-81B4-A34A-BD07-19B1D4C644BF}"/>
              </a:ext>
            </a:extLst>
          </p:cNvPr>
          <p:cNvSpPr txBox="1"/>
          <p:nvPr/>
        </p:nvSpPr>
        <p:spPr>
          <a:xfrm>
            <a:off x="2354465" y="1400383"/>
            <a:ext cx="1968514" cy="2062103"/>
          </a:xfrm>
          <a:prstGeom prst="rect">
            <a:avLst/>
          </a:prstGeom>
          <a:noFill/>
        </p:spPr>
        <p:txBody>
          <a:bodyPr wrap="square" rtlCol="0">
            <a:spAutoFit/>
          </a:bodyPr>
          <a:lstStyle/>
          <a:p>
            <a:r>
              <a:rPr lang="en-US" sz="1600" b="1" dirty="0">
                <a:solidFill>
                  <a:srgbClr val="C00000"/>
                </a:solidFill>
              </a:rPr>
              <a:t>Chicago has severe health inequities.</a:t>
            </a:r>
          </a:p>
          <a:p>
            <a:endParaRPr lang="en-US" sz="1600" b="1" dirty="0">
              <a:solidFill>
                <a:srgbClr val="C00000"/>
              </a:solidFill>
            </a:endParaRPr>
          </a:p>
          <a:p>
            <a:r>
              <a:rPr lang="en-US" sz="1600" b="1" dirty="0">
                <a:solidFill>
                  <a:srgbClr val="C00000"/>
                </a:solidFill>
              </a:rPr>
              <a:t>Inequitable policy is a structural cause of health inequities.</a:t>
            </a:r>
          </a:p>
        </p:txBody>
      </p:sp>
      <p:sp>
        <p:nvSpPr>
          <p:cNvPr id="7" name="TextBox 6">
            <a:extLst>
              <a:ext uri="{FF2B5EF4-FFF2-40B4-BE49-F238E27FC236}">
                <a16:creationId xmlns:a16="http://schemas.microsoft.com/office/drawing/2014/main" id="{05603087-9A63-8B43-BCBB-EC255C13EB0B}"/>
              </a:ext>
            </a:extLst>
          </p:cNvPr>
          <p:cNvSpPr txBox="1"/>
          <p:nvPr/>
        </p:nvSpPr>
        <p:spPr>
          <a:xfrm>
            <a:off x="81520" y="3327618"/>
            <a:ext cx="2689664" cy="1815882"/>
          </a:xfrm>
          <a:prstGeom prst="rect">
            <a:avLst/>
          </a:prstGeom>
          <a:noFill/>
        </p:spPr>
        <p:txBody>
          <a:bodyPr wrap="square" rtlCol="0">
            <a:spAutoFit/>
          </a:bodyPr>
          <a:lstStyle/>
          <a:p>
            <a:r>
              <a:rPr lang="en-US" dirty="0"/>
              <a:t>Chart from </a:t>
            </a:r>
            <a:r>
              <a:rPr lang="en-US" i="1" dirty="0"/>
              <a:t>Healthy Chicago 2025, </a:t>
            </a:r>
            <a:r>
              <a:rPr lang="en-US" dirty="0"/>
              <a:t>published by Chicago Department of Public Health (2020): </a:t>
            </a:r>
            <a:r>
              <a:rPr lang="en-US" dirty="0">
                <a:hlinkClick r:id="rId3"/>
              </a:rPr>
              <a:t>https://www.chicago.gov/content/dam/city/depts/cdph/statistics_and_reports/HC2025_917_FINAL.pdf</a:t>
            </a:r>
            <a:r>
              <a:rPr lang="en-US" dirty="0"/>
              <a:t> </a:t>
            </a:r>
          </a:p>
        </p:txBody>
      </p:sp>
    </p:spTree>
    <p:extLst>
      <p:ext uri="{BB962C8B-B14F-4D97-AF65-F5344CB8AC3E}">
        <p14:creationId xmlns:p14="http://schemas.microsoft.com/office/powerpoint/2010/main" val="108682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1CDF-C51C-0A42-BA9E-A0370F6DD72A}"/>
              </a:ext>
            </a:extLst>
          </p:cNvPr>
          <p:cNvSpPr>
            <a:spLocks noGrp="1"/>
          </p:cNvSpPr>
          <p:nvPr>
            <p:ph type="title"/>
          </p:nvPr>
        </p:nvSpPr>
        <p:spPr>
          <a:xfrm>
            <a:off x="216006" y="338698"/>
            <a:ext cx="2194603" cy="2744744"/>
          </a:xfrm>
        </p:spPr>
        <p:txBody>
          <a:bodyPr>
            <a:normAutofit fontScale="90000"/>
          </a:bodyPr>
          <a:lstStyle/>
          <a:p>
            <a:r>
              <a:rPr lang="en-US" sz="2400" dirty="0"/>
              <a:t>Health inequity shown on a map: </a:t>
            </a:r>
            <a:br>
              <a:rPr lang="en-US" sz="2400" dirty="0"/>
            </a:br>
            <a:r>
              <a:rPr lang="en-US" sz="2400" dirty="0"/>
              <a:t>Years of Potential Life Lost (YPLL) </a:t>
            </a:r>
            <a:br>
              <a:rPr lang="en-US" sz="2400" dirty="0"/>
            </a:br>
            <a:r>
              <a:rPr lang="en-US" sz="2400" dirty="0"/>
              <a:t>per 100,000 population, by community area</a:t>
            </a:r>
          </a:p>
        </p:txBody>
      </p:sp>
      <p:sp>
        <p:nvSpPr>
          <p:cNvPr id="6" name="TextBox 5">
            <a:extLst>
              <a:ext uri="{FF2B5EF4-FFF2-40B4-BE49-F238E27FC236}">
                <a16:creationId xmlns:a16="http://schemas.microsoft.com/office/drawing/2014/main" id="{DFF6CAD1-81B4-A34A-BD07-19B1D4C644BF}"/>
              </a:ext>
            </a:extLst>
          </p:cNvPr>
          <p:cNvSpPr txBox="1"/>
          <p:nvPr/>
        </p:nvSpPr>
        <p:spPr>
          <a:xfrm>
            <a:off x="2314917" y="1356979"/>
            <a:ext cx="1852142" cy="2062103"/>
          </a:xfrm>
          <a:prstGeom prst="rect">
            <a:avLst/>
          </a:prstGeom>
          <a:noFill/>
        </p:spPr>
        <p:txBody>
          <a:bodyPr wrap="square" rtlCol="0">
            <a:spAutoFit/>
          </a:bodyPr>
          <a:lstStyle/>
          <a:p>
            <a:r>
              <a:rPr lang="en-US" sz="1600" b="1" dirty="0">
                <a:solidFill>
                  <a:srgbClr val="C00000"/>
                </a:solidFill>
              </a:rPr>
              <a:t>The </a:t>
            </a:r>
            <a:r>
              <a:rPr lang="en-US" sz="1600" b="1" i="1" dirty="0">
                <a:solidFill>
                  <a:srgbClr val="C00000"/>
                </a:solidFill>
              </a:rPr>
              <a:t>Just Cause for Eviction </a:t>
            </a:r>
            <a:r>
              <a:rPr lang="en-US" sz="1600" b="1" dirty="0">
                <a:solidFill>
                  <a:srgbClr val="C00000"/>
                </a:solidFill>
              </a:rPr>
              <a:t>Ordinance will advance equitable housing and protect public health</a:t>
            </a:r>
          </a:p>
        </p:txBody>
      </p:sp>
      <p:sp>
        <p:nvSpPr>
          <p:cNvPr id="7" name="TextBox 6">
            <a:extLst>
              <a:ext uri="{FF2B5EF4-FFF2-40B4-BE49-F238E27FC236}">
                <a16:creationId xmlns:a16="http://schemas.microsoft.com/office/drawing/2014/main" id="{05603087-9A63-8B43-BCBB-EC255C13EB0B}"/>
              </a:ext>
            </a:extLst>
          </p:cNvPr>
          <p:cNvSpPr txBox="1"/>
          <p:nvPr/>
        </p:nvSpPr>
        <p:spPr>
          <a:xfrm>
            <a:off x="216006" y="3773894"/>
            <a:ext cx="2689664" cy="1169551"/>
          </a:xfrm>
          <a:prstGeom prst="rect">
            <a:avLst/>
          </a:prstGeom>
          <a:noFill/>
        </p:spPr>
        <p:txBody>
          <a:bodyPr wrap="square" rtlCol="0">
            <a:spAutoFit/>
          </a:bodyPr>
          <a:lstStyle/>
          <a:p>
            <a:r>
              <a:rPr lang="en-US" dirty="0"/>
              <a:t>Chart from the</a:t>
            </a:r>
            <a:r>
              <a:rPr lang="en-US" i="1" dirty="0"/>
              <a:t> Chicago Health Atlas: </a:t>
            </a:r>
            <a:r>
              <a:rPr lang="en-US" i="1" dirty="0">
                <a:hlinkClick r:id="rId2"/>
              </a:rPr>
              <a:t>https://chicagohealthatlas.org/indicators/YPLL?topic=years-of-potential-life-lost-ypll</a:t>
            </a:r>
            <a:r>
              <a:rPr lang="en-US" i="1" dirty="0"/>
              <a:t> </a:t>
            </a:r>
            <a:endParaRPr lang="en-US" dirty="0"/>
          </a:p>
        </p:txBody>
      </p:sp>
      <p:pic>
        <p:nvPicPr>
          <p:cNvPr id="4" name="Picture 3" descr="Map&#10;&#10;Description automatically generated">
            <a:extLst>
              <a:ext uri="{FF2B5EF4-FFF2-40B4-BE49-F238E27FC236}">
                <a16:creationId xmlns:a16="http://schemas.microsoft.com/office/drawing/2014/main" id="{F1D31B58-1339-B740-9FE8-371F2445D301}"/>
              </a:ext>
            </a:extLst>
          </p:cNvPr>
          <p:cNvPicPr>
            <a:picLocks noChangeAspect="1"/>
          </p:cNvPicPr>
          <p:nvPr/>
        </p:nvPicPr>
        <p:blipFill>
          <a:blip r:embed="rId3"/>
          <a:stretch>
            <a:fillRect/>
          </a:stretch>
        </p:blipFill>
        <p:spPr>
          <a:xfrm>
            <a:off x="4262751" y="0"/>
            <a:ext cx="4881249" cy="5143500"/>
          </a:xfrm>
          <a:prstGeom prst="rect">
            <a:avLst/>
          </a:prstGeom>
        </p:spPr>
      </p:pic>
    </p:spTree>
    <p:extLst>
      <p:ext uri="{BB962C8B-B14F-4D97-AF65-F5344CB8AC3E}">
        <p14:creationId xmlns:p14="http://schemas.microsoft.com/office/powerpoint/2010/main" val="205891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D1E5-CD0C-4E48-AB2A-65462087C0D9}"/>
              </a:ext>
            </a:extLst>
          </p:cNvPr>
          <p:cNvSpPr>
            <a:spLocks noGrp="1"/>
          </p:cNvSpPr>
          <p:nvPr>
            <p:ph type="title"/>
          </p:nvPr>
        </p:nvSpPr>
        <p:spPr/>
        <p:txBody>
          <a:bodyPr>
            <a:normAutofit fontScale="90000"/>
          </a:bodyPr>
          <a:lstStyle/>
          <a:p>
            <a:r>
              <a:rPr lang="en-US" dirty="0"/>
              <a:t>Public Health Harms of Evictions</a:t>
            </a:r>
          </a:p>
        </p:txBody>
      </p:sp>
      <p:sp>
        <p:nvSpPr>
          <p:cNvPr id="3" name="Text Placeholder 2">
            <a:extLst>
              <a:ext uri="{FF2B5EF4-FFF2-40B4-BE49-F238E27FC236}">
                <a16:creationId xmlns:a16="http://schemas.microsoft.com/office/drawing/2014/main" id="{E73B5BA5-6839-3E49-80A0-498BB670E909}"/>
              </a:ext>
            </a:extLst>
          </p:cNvPr>
          <p:cNvSpPr>
            <a:spLocks noGrp="1"/>
          </p:cNvSpPr>
          <p:nvPr>
            <p:ph type="body" idx="1"/>
          </p:nvPr>
        </p:nvSpPr>
        <p:spPr>
          <a:xfrm>
            <a:off x="311700" y="1017724"/>
            <a:ext cx="8520600" cy="3905149"/>
          </a:xfrm>
        </p:spPr>
        <p:txBody>
          <a:bodyPr>
            <a:normAutofit fontScale="92500" lnSpcReduction="10000"/>
          </a:bodyPr>
          <a:lstStyle/>
          <a:p>
            <a:pPr marL="114300" lvl="0" indent="0">
              <a:buNone/>
            </a:pPr>
            <a:r>
              <a:rPr lang="en-US" dirty="0">
                <a:solidFill>
                  <a:schemeClr val="tx1"/>
                </a:solidFill>
              </a:rPr>
              <a:t>Evictions can cause:</a:t>
            </a:r>
          </a:p>
          <a:p>
            <a:pPr lvl="0"/>
            <a:r>
              <a:rPr lang="en-US" dirty="0">
                <a:solidFill>
                  <a:schemeClr val="tx1"/>
                </a:solidFill>
              </a:rPr>
              <a:t>Stress and associated mental health problems, such as anxiety and depression</a:t>
            </a:r>
          </a:p>
          <a:p>
            <a:pPr lvl="1"/>
            <a:r>
              <a:rPr lang="en-US" sz="1600" dirty="0">
                <a:solidFill>
                  <a:schemeClr val="tx1"/>
                </a:solidFill>
              </a:rPr>
              <a:t>Stress can contribute to high blood pressure, cardiovascular disease, and obesity</a:t>
            </a:r>
          </a:p>
          <a:p>
            <a:pPr lvl="0"/>
            <a:r>
              <a:rPr lang="en-US" dirty="0">
                <a:solidFill>
                  <a:schemeClr val="tx1"/>
                </a:solidFill>
              </a:rPr>
              <a:t>Increased likelihood of multiple moves and reduced quality housing</a:t>
            </a:r>
          </a:p>
          <a:p>
            <a:pPr lvl="0"/>
            <a:r>
              <a:rPr lang="en-US" dirty="0">
                <a:solidFill>
                  <a:schemeClr val="tx1"/>
                </a:solidFill>
              </a:rPr>
              <a:t>Low quality housing can be hazardous to health by exacerbating asthma or causing lead poisoning, among other health problems</a:t>
            </a:r>
          </a:p>
          <a:p>
            <a:r>
              <a:rPr lang="en-US" dirty="0">
                <a:solidFill>
                  <a:schemeClr val="tx1"/>
                </a:solidFill>
              </a:rPr>
              <a:t>Homelessness and the associated health harms and risks</a:t>
            </a:r>
          </a:p>
          <a:p>
            <a:pPr lvl="0"/>
            <a:r>
              <a:rPr lang="en-US" dirty="0">
                <a:solidFill>
                  <a:schemeClr val="tx1"/>
                </a:solidFill>
              </a:rPr>
              <a:t>Lost belongings and major cost of moving and replacing items</a:t>
            </a:r>
          </a:p>
          <a:p>
            <a:pPr lvl="1"/>
            <a:r>
              <a:rPr lang="en-US" sz="1600" dirty="0">
                <a:solidFill>
                  <a:schemeClr val="tx1"/>
                </a:solidFill>
              </a:rPr>
              <a:t>Economic stability is critical to individuals’ and families’ health</a:t>
            </a:r>
          </a:p>
          <a:p>
            <a:r>
              <a:rPr lang="en-US" dirty="0">
                <a:solidFill>
                  <a:schemeClr val="tx1"/>
                </a:solidFill>
              </a:rPr>
              <a:t>Disrupted ability to travel to workplaces and participate in work, contributing to job destabilization and job loss</a:t>
            </a:r>
          </a:p>
          <a:p>
            <a:pPr lvl="1"/>
            <a:r>
              <a:rPr lang="en-US" sz="1600" dirty="0">
                <a:solidFill>
                  <a:schemeClr val="tx1"/>
                </a:solidFill>
              </a:rPr>
              <a:t>Job loss contributes to income loss, with many negative public health effects</a:t>
            </a:r>
            <a:endParaRPr lang="en-US" dirty="0">
              <a:solidFill>
                <a:schemeClr val="tx1"/>
              </a:solidFill>
            </a:endParaRPr>
          </a:p>
          <a:p>
            <a:pPr marL="114300" indent="0">
              <a:buNone/>
            </a:pPr>
            <a:r>
              <a:rPr lang="en-US" i="1" dirty="0">
                <a:solidFill>
                  <a:schemeClr val="tx1"/>
                </a:solidFill>
              </a:rPr>
              <a:t>List continues on the next slide</a:t>
            </a:r>
          </a:p>
          <a:p>
            <a:endParaRPr lang="en-US" dirty="0"/>
          </a:p>
        </p:txBody>
      </p:sp>
    </p:spTree>
    <p:extLst>
      <p:ext uri="{BB962C8B-B14F-4D97-AF65-F5344CB8AC3E}">
        <p14:creationId xmlns:p14="http://schemas.microsoft.com/office/powerpoint/2010/main" val="941654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D1E5-CD0C-4E48-AB2A-65462087C0D9}"/>
              </a:ext>
            </a:extLst>
          </p:cNvPr>
          <p:cNvSpPr>
            <a:spLocks noGrp="1"/>
          </p:cNvSpPr>
          <p:nvPr>
            <p:ph type="title"/>
          </p:nvPr>
        </p:nvSpPr>
        <p:spPr/>
        <p:txBody>
          <a:bodyPr>
            <a:normAutofit fontScale="90000"/>
          </a:bodyPr>
          <a:lstStyle/>
          <a:p>
            <a:r>
              <a:rPr lang="en-US" dirty="0"/>
              <a:t>Public Health Harms of Evictions (cont’d from prior slide):</a:t>
            </a:r>
          </a:p>
        </p:txBody>
      </p:sp>
      <p:sp>
        <p:nvSpPr>
          <p:cNvPr id="3" name="Text Placeholder 2">
            <a:extLst>
              <a:ext uri="{FF2B5EF4-FFF2-40B4-BE49-F238E27FC236}">
                <a16:creationId xmlns:a16="http://schemas.microsoft.com/office/drawing/2014/main" id="{E73B5BA5-6839-3E49-80A0-498BB670E909}"/>
              </a:ext>
            </a:extLst>
          </p:cNvPr>
          <p:cNvSpPr>
            <a:spLocks noGrp="1"/>
          </p:cNvSpPr>
          <p:nvPr>
            <p:ph type="body" idx="1"/>
          </p:nvPr>
        </p:nvSpPr>
        <p:spPr/>
        <p:txBody>
          <a:bodyPr>
            <a:normAutofit/>
          </a:bodyPr>
          <a:lstStyle/>
          <a:p>
            <a:pPr marL="114300" indent="0">
              <a:buNone/>
            </a:pPr>
            <a:r>
              <a:rPr lang="en-US" dirty="0">
                <a:solidFill>
                  <a:schemeClr val="tx1"/>
                </a:solidFill>
              </a:rPr>
              <a:t>Evictions can cause:</a:t>
            </a:r>
          </a:p>
          <a:p>
            <a:pPr lvl="0"/>
            <a:r>
              <a:rPr lang="en-US" dirty="0">
                <a:solidFill>
                  <a:schemeClr val="tx1"/>
                </a:solidFill>
              </a:rPr>
              <a:t>Increased maternal depression rates</a:t>
            </a:r>
          </a:p>
          <a:p>
            <a:pPr lvl="0"/>
            <a:r>
              <a:rPr lang="en-US" dirty="0">
                <a:solidFill>
                  <a:schemeClr val="tx1"/>
                </a:solidFill>
              </a:rPr>
              <a:t>Negative effects on children’s health and safety, including worse school performance and behavioral problems</a:t>
            </a:r>
          </a:p>
          <a:p>
            <a:pPr lvl="0"/>
            <a:r>
              <a:rPr lang="en-US" dirty="0">
                <a:solidFill>
                  <a:schemeClr val="tx1"/>
                </a:solidFill>
              </a:rPr>
              <a:t>Displacement, contributing to our city’s loss of thousands of Black Chicagoans who move away each year</a:t>
            </a:r>
          </a:p>
          <a:p>
            <a:pPr lvl="0"/>
            <a:r>
              <a:rPr lang="en-US" dirty="0">
                <a:solidFill>
                  <a:schemeClr val="tx1"/>
                </a:solidFill>
              </a:rPr>
              <a:t>Community destabilization and disrupted community connections</a:t>
            </a:r>
          </a:p>
          <a:p>
            <a:pPr lvl="0"/>
            <a:r>
              <a:rPr lang="en-US" dirty="0">
                <a:solidFill>
                  <a:schemeClr val="tx1"/>
                </a:solidFill>
              </a:rPr>
              <a:t>Reduced ability to civically engage and to build social cohesion </a:t>
            </a:r>
          </a:p>
          <a:p>
            <a:pPr lvl="0"/>
            <a:r>
              <a:rPr lang="en-US" dirty="0">
                <a:solidFill>
                  <a:schemeClr val="tx1"/>
                </a:solidFill>
              </a:rPr>
              <a:t>Both reflected and worsened structural racism and class inequity, injustices that are fundamental root causes of health inequities</a:t>
            </a:r>
          </a:p>
          <a:p>
            <a:endParaRPr lang="en-US" dirty="0"/>
          </a:p>
        </p:txBody>
      </p:sp>
    </p:spTree>
    <p:extLst>
      <p:ext uri="{BB962C8B-B14F-4D97-AF65-F5344CB8AC3E}">
        <p14:creationId xmlns:p14="http://schemas.microsoft.com/office/powerpoint/2010/main" val="196067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024B-5F48-3645-A464-B8E943CD92AA}"/>
              </a:ext>
            </a:extLst>
          </p:cNvPr>
          <p:cNvSpPr>
            <a:spLocks noGrp="1"/>
          </p:cNvSpPr>
          <p:nvPr>
            <p:ph type="title"/>
          </p:nvPr>
        </p:nvSpPr>
        <p:spPr/>
        <p:txBody>
          <a:bodyPr>
            <a:normAutofit fontScale="90000"/>
          </a:bodyPr>
          <a:lstStyle/>
          <a:p>
            <a:r>
              <a:rPr lang="en-US" dirty="0"/>
              <a:t>According to </a:t>
            </a:r>
            <a:r>
              <a:rPr lang="en-US" i="1" dirty="0"/>
              <a:t>Healthy Chicago 2025</a:t>
            </a:r>
            <a:r>
              <a:rPr lang="en-US" dirty="0"/>
              <a:t>, the Community Health Improvement Plan published by CDPH:</a:t>
            </a:r>
          </a:p>
        </p:txBody>
      </p:sp>
      <p:sp>
        <p:nvSpPr>
          <p:cNvPr id="3" name="Text Placeholder 2">
            <a:extLst>
              <a:ext uri="{FF2B5EF4-FFF2-40B4-BE49-F238E27FC236}">
                <a16:creationId xmlns:a16="http://schemas.microsoft.com/office/drawing/2014/main" id="{EA6C466C-9E1E-C64A-AAB0-A6406B291635}"/>
              </a:ext>
            </a:extLst>
          </p:cNvPr>
          <p:cNvSpPr>
            <a:spLocks noGrp="1"/>
          </p:cNvSpPr>
          <p:nvPr>
            <p:ph type="body" idx="1"/>
          </p:nvPr>
        </p:nvSpPr>
        <p:spPr>
          <a:xfrm>
            <a:off x="311700" y="1428920"/>
            <a:ext cx="8520600" cy="3515219"/>
          </a:xfrm>
        </p:spPr>
        <p:txBody>
          <a:bodyPr>
            <a:normAutofit fontScale="92500" lnSpcReduction="10000"/>
          </a:bodyPr>
          <a:lstStyle/>
          <a:p>
            <a:pPr marL="114300" indent="0">
              <a:buNone/>
            </a:pPr>
            <a:r>
              <a:rPr lang="en-US" dirty="0">
                <a:solidFill>
                  <a:schemeClr val="tx1"/>
                </a:solidFill>
              </a:rPr>
              <a:t>“Housing stability, affordability, quality and safety all affect health. Poor housing conditions are associated with a wide range of health outcomes including respiratory infections, asthma, lead poisoning, injuries and mental health. In Chicago, one in five adults usually or always worries about having enough money to pay their rent or mortgage. Increasing access to affordable housing is associated with increased household discretionary income, increased health insurance coverage, decreased need for emergency care, decreased personal debt, increased savings for home ownership and educational attainment.”</a:t>
            </a:r>
          </a:p>
          <a:p>
            <a:pPr marL="114300" indent="0">
              <a:buNone/>
            </a:pPr>
            <a:endParaRPr lang="en-US" sz="1100" i="1" dirty="0"/>
          </a:p>
          <a:p>
            <a:pPr marL="114300" indent="0">
              <a:buNone/>
            </a:pPr>
            <a:r>
              <a:rPr lang="en-US" i="1" dirty="0"/>
              <a:t>Healthy Chicago 2025</a:t>
            </a:r>
            <a:r>
              <a:rPr lang="en-US" dirty="0"/>
              <a:t>: </a:t>
            </a:r>
            <a:r>
              <a:rPr lang="en-US" dirty="0">
                <a:hlinkClick r:id="rId2"/>
              </a:rPr>
              <a:t>https://www.chicago.gov/content/dam/city/depts/cdph/statistics_and_reports/HC2025_917_FINAL.pdf</a:t>
            </a:r>
            <a:endParaRPr lang="en-US" dirty="0"/>
          </a:p>
        </p:txBody>
      </p:sp>
    </p:spTree>
    <p:extLst>
      <p:ext uri="{BB962C8B-B14F-4D97-AF65-F5344CB8AC3E}">
        <p14:creationId xmlns:p14="http://schemas.microsoft.com/office/powerpoint/2010/main" val="289146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25D5F0-8DBE-45B8-9517-31B426AC095C}"/>
              </a:ext>
            </a:extLst>
          </p:cNvPr>
          <p:cNvGraphicFramePr>
            <a:graphicFrameLocks noGrp="1"/>
          </p:cNvGraphicFramePr>
          <p:nvPr>
            <p:extLst>
              <p:ext uri="{D42A27DB-BD31-4B8C-83A1-F6EECF244321}">
                <p14:modId xmlns:p14="http://schemas.microsoft.com/office/powerpoint/2010/main" val="3026093751"/>
              </p:ext>
            </p:extLst>
          </p:nvPr>
        </p:nvGraphicFramePr>
        <p:xfrm>
          <a:off x="253573" y="384202"/>
          <a:ext cx="8475490" cy="4677719"/>
        </p:xfrm>
        <a:graphic>
          <a:graphicData uri="http://schemas.openxmlformats.org/drawingml/2006/table">
            <a:tbl>
              <a:tblPr firstRow="1" firstCol="1" bandRow="1">
                <a:tableStyleId>{5C22544A-7EE6-4342-B048-85BDC9FD1C3A}</a:tableStyleId>
              </a:tblPr>
              <a:tblGrid>
                <a:gridCol w="852879">
                  <a:extLst>
                    <a:ext uri="{9D8B030D-6E8A-4147-A177-3AD203B41FA5}">
                      <a16:colId xmlns:a16="http://schemas.microsoft.com/office/drawing/2014/main" val="2297088252"/>
                    </a:ext>
                  </a:extLst>
                </a:gridCol>
                <a:gridCol w="1865675">
                  <a:extLst>
                    <a:ext uri="{9D8B030D-6E8A-4147-A177-3AD203B41FA5}">
                      <a16:colId xmlns:a16="http://schemas.microsoft.com/office/drawing/2014/main" val="1714547342"/>
                    </a:ext>
                  </a:extLst>
                </a:gridCol>
                <a:gridCol w="1519193">
                  <a:extLst>
                    <a:ext uri="{9D8B030D-6E8A-4147-A177-3AD203B41FA5}">
                      <a16:colId xmlns:a16="http://schemas.microsoft.com/office/drawing/2014/main" val="4247680380"/>
                    </a:ext>
                  </a:extLst>
                </a:gridCol>
                <a:gridCol w="719615">
                  <a:extLst>
                    <a:ext uri="{9D8B030D-6E8A-4147-A177-3AD203B41FA5}">
                      <a16:colId xmlns:a16="http://schemas.microsoft.com/office/drawing/2014/main" val="2638034320"/>
                    </a:ext>
                  </a:extLst>
                </a:gridCol>
                <a:gridCol w="879532">
                  <a:extLst>
                    <a:ext uri="{9D8B030D-6E8A-4147-A177-3AD203B41FA5}">
                      <a16:colId xmlns:a16="http://schemas.microsoft.com/office/drawing/2014/main" val="3102628171"/>
                    </a:ext>
                  </a:extLst>
                </a:gridCol>
                <a:gridCol w="879532">
                  <a:extLst>
                    <a:ext uri="{9D8B030D-6E8A-4147-A177-3AD203B41FA5}">
                      <a16:colId xmlns:a16="http://schemas.microsoft.com/office/drawing/2014/main" val="590409575"/>
                    </a:ext>
                  </a:extLst>
                </a:gridCol>
                <a:gridCol w="879532">
                  <a:extLst>
                    <a:ext uri="{9D8B030D-6E8A-4147-A177-3AD203B41FA5}">
                      <a16:colId xmlns:a16="http://schemas.microsoft.com/office/drawing/2014/main" val="2000609407"/>
                    </a:ext>
                  </a:extLst>
                </a:gridCol>
                <a:gridCol w="879532">
                  <a:extLst>
                    <a:ext uri="{9D8B030D-6E8A-4147-A177-3AD203B41FA5}">
                      <a16:colId xmlns:a16="http://schemas.microsoft.com/office/drawing/2014/main" val="4235739534"/>
                    </a:ext>
                  </a:extLst>
                </a:gridCol>
              </a:tblGrid>
              <a:tr h="467826">
                <a:tc>
                  <a:txBody>
                    <a:bodyPr/>
                    <a:lstStyle/>
                    <a:p>
                      <a:pPr marL="0" marR="0" algn="ctr">
                        <a:lnSpc>
                          <a:spcPct val="107000"/>
                        </a:lnSpc>
                        <a:spcBef>
                          <a:spcPts val="0"/>
                        </a:spcBef>
                        <a:spcAft>
                          <a:spcPts val="0"/>
                        </a:spcAft>
                      </a:pPr>
                      <a:r>
                        <a:rPr lang="en-US" sz="800" dirty="0">
                          <a:effectLst/>
                        </a:rPr>
                        <a:t>Ward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ctr">
                        <a:lnSpc>
                          <a:spcPct val="107000"/>
                        </a:lnSpc>
                        <a:spcBef>
                          <a:spcPts val="0"/>
                        </a:spcBef>
                        <a:spcAft>
                          <a:spcPts val="0"/>
                        </a:spcAft>
                      </a:pPr>
                      <a:r>
                        <a:rPr lang="en-US" sz="800" dirty="0">
                          <a:effectLst/>
                        </a:rPr>
                        <a:t>Average Annual </a:t>
                      </a:r>
                      <a:br>
                        <a:rPr lang="en-US" sz="800" dirty="0">
                          <a:effectLst/>
                        </a:rPr>
                      </a:br>
                      <a:r>
                        <a:rPr lang="en-US" sz="800" dirty="0">
                          <a:effectLst/>
                        </a:rPr>
                        <a:t>Eviction Filing Rate </a:t>
                      </a:r>
                      <a:br>
                        <a:rPr lang="en-US" sz="800" dirty="0">
                          <a:effectLst/>
                        </a:rPr>
                      </a:br>
                      <a:r>
                        <a:rPr lang="en-US" sz="800" dirty="0">
                          <a:effectLst/>
                        </a:rPr>
                        <a:t>Per 100 Households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ctr">
                        <a:lnSpc>
                          <a:spcPct val="107000"/>
                        </a:lnSpc>
                        <a:spcBef>
                          <a:spcPts val="0"/>
                        </a:spcBef>
                        <a:spcAft>
                          <a:spcPts val="0"/>
                        </a:spcAft>
                      </a:pPr>
                      <a:r>
                        <a:rPr lang="en-US" sz="800" dirty="0">
                          <a:effectLst/>
                        </a:rPr>
                        <a:t>Average Annual Evictions, </a:t>
                      </a:r>
                      <a:br>
                        <a:rPr lang="en-US" sz="800" dirty="0">
                          <a:effectLst/>
                        </a:rPr>
                      </a:br>
                      <a:r>
                        <a:rPr lang="en-US" sz="800" dirty="0">
                          <a:effectLst/>
                        </a:rPr>
                        <a:t>2010-2019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ctr">
                        <a:lnSpc>
                          <a:spcPct val="107000"/>
                        </a:lnSpc>
                        <a:spcBef>
                          <a:spcPts val="0"/>
                        </a:spcBef>
                        <a:spcAft>
                          <a:spcPts val="0"/>
                        </a:spcAft>
                      </a:pPr>
                      <a:r>
                        <a:rPr lang="en-US" sz="800" dirty="0">
                          <a:effectLst/>
                        </a:rPr>
                        <a:t>Total </a:t>
                      </a:r>
                      <a:br>
                        <a:rPr lang="en-US" sz="800" dirty="0">
                          <a:effectLst/>
                        </a:rPr>
                      </a:br>
                      <a:r>
                        <a:rPr lang="en-US" sz="800" dirty="0">
                          <a:effectLst/>
                        </a:rPr>
                        <a:t>Rental </a:t>
                      </a:r>
                      <a:br>
                        <a:rPr lang="en-US" sz="800" dirty="0">
                          <a:effectLst/>
                        </a:rPr>
                      </a:br>
                      <a:r>
                        <a:rPr lang="en-US" sz="800" dirty="0">
                          <a:effectLst/>
                        </a:rPr>
                        <a:t>Units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ctr">
                        <a:lnSpc>
                          <a:spcPct val="107000"/>
                        </a:lnSpc>
                        <a:spcBef>
                          <a:spcPts val="0"/>
                        </a:spcBef>
                        <a:spcAft>
                          <a:spcPts val="0"/>
                        </a:spcAft>
                      </a:pPr>
                      <a:r>
                        <a:rPr lang="en-US" sz="800" dirty="0">
                          <a:effectLst/>
                        </a:rPr>
                        <a:t>Total </a:t>
                      </a:r>
                      <a:br>
                        <a:rPr lang="en-US" sz="800" dirty="0">
                          <a:effectLst/>
                        </a:rPr>
                      </a:br>
                      <a:r>
                        <a:rPr lang="en-US" sz="800" dirty="0">
                          <a:effectLst/>
                        </a:rPr>
                        <a:t>Units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ctr">
                        <a:lnSpc>
                          <a:spcPct val="107000"/>
                        </a:lnSpc>
                        <a:spcBef>
                          <a:spcPts val="0"/>
                        </a:spcBef>
                        <a:spcAft>
                          <a:spcPts val="0"/>
                        </a:spcAft>
                      </a:pPr>
                      <a:r>
                        <a:rPr lang="en-US" sz="800" dirty="0">
                          <a:effectLst/>
                        </a:rPr>
                        <a:t>Percent </a:t>
                      </a:r>
                      <a:br>
                        <a:rPr lang="en-US" sz="800" dirty="0">
                          <a:effectLst/>
                        </a:rPr>
                      </a:br>
                      <a:r>
                        <a:rPr lang="en-US" sz="800" dirty="0">
                          <a:effectLst/>
                        </a:rPr>
                        <a:t>Rental </a:t>
                      </a:r>
                      <a:br>
                        <a:rPr lang="en-US" sz="800" dirty="0">
                          <a:effectLst/>
                        </a:rPr>
                      </a:br>
                      <a:r>
                        <a:rPr lang="en-US" sz="800" dirty="0">
                          <a:effectLst/>
                        </a:rPr>
                        <a:t>Units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ctr">
                        <a:lnSpc>
                          <a:spcPct val="107000"/>
                        </a:lnSpc>
                        <a:spcBef>
                          <a:spcPts val="0"/>
                        </a:spcBef>
                        <a:spcAft>
                          <a:spcPts val="0"/>
                        </a:spcAft>
                      </a:pPr>
                      <a:r>
                        <a:rPr lang="en-US" sz="800" dirty="0">
                          <a:effectLst/>
                        </a:rPr>
                        <a:t>Percent </a:t>
                      </a:r>
                      <a:br>
                        <a:rPr lang="en-US" sz="800" dirty="0">
                          <a:effectLst/>
                        </a:rPr>
                      </a:br>
                      <a:r>
                        <a:rPr lang="en-US" sz="800" dirty="0">
                          <a:effectLst/>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ctr">
                        <a:lnSpc>
                          <a:spcPct val="107000"/>
                        </a:lnSpc>
                        <a:spcBef>
                          <a:spcPts val="0"/>
                        </a:spcBef>
                        <a:spcAft>
                          <a:spcPts val="0"/>
                        </a:spcAft>
                      </a:pPr>
                      <a:r>
                        <a:rPr lang="en-US" sz="800" dirty="0">
                          <a:effectLst/>
                        </a:rPr>
                        <a:t>Percent </a:t>
                      </a:r>
                      <a:br>
                        <a:rPr lang="en-US" sz="800" dirty="0">
                          <a:effectLst/>
                        </a:rPr>
                      </a:br>
                      <a:r>
                        <a:rPr lang="en-US" sz="800" dirty="0">
                          <a:effectLst/>
                        </a:rPr>
                        <a:t>Latinx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253331294"/>
                  </a:ext>
                </a:extLst>
              </a:tr>
              <a:tr h="173573">
                <a:tc>
                  <a:txBody>
                    <a:bodyPr/>
                    <a:lstStyle/>
                    <a:p>
                      <a:pPr marL="0" marR="0" algn="r">
                        <a:lnSpc>
                          <a:spcPct val="107000"/>
                        </a:lnSpc>
                        <a:spcBef>
                          <a:spcPts val="0"/>
                        </a:spcBef>
                        <a:spcAft>
                          <a:spcPts val="0"/>
                        </a:spcAft>
                      </a:pPr>
                      <a:r>
                        <a:rPr lang="en-US" sz="800" dirty="0">
                          <a:effectLst/>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1.92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307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31399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55368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56.7%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31.4%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4193153530"/>
                  </a:ext>
                </a:extLst>
              </a:tr>
              <a:tr h="173573">
                <a:tc>
                  <a:txBody>
                    <a:bodyPr/>
                    <a:lstStyle/>
                    <a:p>
                      <a:pPr marL="0" marR="0" algn="r">
                        <a:lnSpc>
                          <a:spcPct val="107000"/>
                        </a:lnSpc>
                        <a:spcBef>
                          <a:spcPts val="0"/>
                        </a:spcBef>
                        <a:spcAft>
                          <a:spcPts val="0"/>
                        </a:spcAft>
                      </a:pPr>
                      <a:r>
                        <a:rPr lang="en-US" sz="800" dirty="0">
                          <a:effectLst/>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44030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84121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9.6%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705577047"/>
                  </a:ext>
                </a:extLst>
              </a:tr>
              <a:tr h="173573">
                <a:tc>
                  <a:txBody>
                    <a:bodyPr/>
                    <a:lstStyle/>
                    <a:p>
                      <a:pPr marL="0" marR="0" algn="r">
                        <a:lnSpc>
                          <a:spcPct val="107000"/>
                        </a:lnSpc>
                        <a:spcBef>
                          <a:spcPts val="0"/>
                        </a:spcBef>
                        <a:spcAft>
                          <a:spcPts val="0"/>
                        </a:spcAft>
                      </a:pPr>
                      <a:r>
                        <a:rPr lang="en-US" sz="800" dirty="0">
                          <a:effectLst/>
                        </a:rPr>
                        <a:t>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6.37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964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25159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44157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57.0%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59.7%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48181527"/>
                  </a:ext>
                </a:extLst>
              </a:tr>
              <a:tr h="173573">
                <a:tc>
                  <a:txBody>
                    <a:bodyPr/>
                    <a:lstStyle/>
                    <a:p>
                      <a:pPr marL="0" marR="0" algn="r">
                        <a:lnSpc>
                          <a:spcPct val="107000"/>
                        </a:lnSpc>
                        <a:spcBef>
                          <a:spcPts val="0"/>
                        </a:spcBef>
                        <a:spcAft>
                          <a:spcPts val="0"/>
                        </a:spcAft>
                      </a:pPr>
                      <a:r>
                        <a:rPr lang="en-US" sz="800" dirty="0">
                          <a:effectLst/>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1317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41638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66330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62.8%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55.5%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148634990"/>
                  </a:ext>
                </a:extLst>
              </a:tr>
              <a:tr h="173573">
                <a:tc>
                  <a:txBody>
                    <a:bodyPr/>
                    <a:lstStyle/>
                    <a:p>
                      <a:pPr marL="0" marR="0" algn="r">
                        <a:lnSpc>
                          <a:spcPct val="107000"/>
                        </a:lnSpc>
                        <a:spcBef>
                          <a:spcPts val="0"/>
                        </a:spcBef>
                        <a:spcAft>
                          <a:spcPts val="0"/>
                        </a:spcAft>
                      </a:pPr>
                      <a:r>
                        <a:rPr lang="en-US" sz="800" dirty="0">
                          <a:effectLst/>
                        </a:rPr>
                        <a:t>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1221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34273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51395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66.7%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1642624345"/>
                  </a:ext>
                </a:extLst>
              </a:tr>
              <a:tr h="173573">
                <a:tc>
                  <a:txBody>
                    <a:bodyPr/>
                    <a:lstStyle/>
                    <a:p>
                      <a:pPr marL="0" marR="0" algn="r">
                        <a:lnSpc>
                          <a:spcPct val="107000"/>
                        </a:lnSpc>
                        <a:spcBef>
                          <a:spcPts val="0"/>
                        </a:spcBef>
                        <a:spcAft>
                          <a:spcPts val="0"/>
                        </a:spcAft>
                      </a:pPr>
                      <a:r>
                        <a:rPr lang="en-US" sz="800" dirty="0">
                          <a:effectLst/>
                        </a:rPr>
                        <a:t>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5.86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920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21512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40699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52.9%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95.3%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656020225"/>
                  </a:ext>
                </a:extLst>
              </a:tr>
              <a:tr h="173573">
                <a:tc>
                  <a:txBody>
                    <a:bodyPr/>
                    <a:lstStyle/>
                    <a:p>
                      <a:pPr marL="0" marR="0" algn="r">
                        <a:lnSpc>
                          <a:spcPct val="107000"/>
                        </a:lnSpc>
                        <a:spcBef>
                          <a:spcPts val="0"/>
                        </a:spcBef>
                        <a:spcAft>
                          <a:spcPts val="0"/>
                        </a:spcAft>
                      </a:pPr>
                      <a:r>
                        <a:rPr lang="en-US" sz="800" dirty="0">
                          <a:effectLst/>
                        </a:rPr>
                        <a:t>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7.99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1234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21719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41281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52.6%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89.4%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1650822363"/>
                  </a:ext>
                </a:extLst>
              </a:tr>
              <a:tr h="173573">
                <a:tc>
                  <a:txBody>
                    <a:bodyPr/>
                    <a:lstStyle/>
                    <a:p>
                      <a:pPr marL="0" marR="0" algn="r">
                        <a:lnSpc>
                          <a:spcPct val="107000"/>
                        </a:lnSpc>
                        <a:spcBef>
                          <a:spcPts val="0"/>
                        </a:spcBef>
                        <a:spcAft>
                          <a:spcPts val="0"/>
                        </a:spcAft>
                      </a:pPr>
                      <a:r>
                        <a:rPr lang="en-US" sz="800" dirty="0">
                          <a:effectLst/>
                        </a:rPr>
                        <a:t>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6.86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873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20355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41341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49.2%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96.2%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80905403"/>
                  </a:ext>
                </a:extLst>
              </a:tr>
              <a:tr h="173573">
                <a:tc>
                  <a:txBody>
                    <a:bodyPr/>
                    <a:lstStyle/>
                    <a:p>
                      <a:pPr marL="0" marR="0" algn="r">
                        <a:lnSpc>
                          <a:spcPct val="107000"/>
                        </a:lnSpc>
                        <a:spcBef>
                          <a:spcPts val="0"/>
                        </a:spcBef>
                        <a:spcAft>
                          <a:spcPts val="0"/>
                        </a:spcAft>
                      </a:pPr>
                      <a:r>
                        <a:rPr lang="en-US" sz="800" dirty="0">
                          <a:effectLst/>
                        </a:rPr>
                        <a:t>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6.35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587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17135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39917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42.9%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92.0%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340425012"/>
                  </a:ext>
                </a:extLst>
              </a:tr>
              <a:tr h="173573">
                <a:tc>
                  <a:txBody>
                    <a:bodyPr/>
                    <a:lstStyle/>
                    <a:p>
                      <a:pPr marL="0" marR="0" algn="r">
                        <a:lnSpc>
                          <a:spcPct val="107000"/>
                        </a:lnSpc>
                        <a:spcBef>
                          <a:spcPts val="0"/>
                        </a:spcBef>
                        <a:spcAft>
                          <a:spcPts val="0"/>
                        </a:spcAft>
                      </a:pPr>
                      <a:r>
                        <a:rPr lang="en-US" sz="800" dirty="0">
                          <a:effectLst/>
                        </a:rPr>
                        <a:t>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287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12538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29538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42.4%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19.4%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64.3%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3844697621"/>
                  </a:ext>
                </a:extLst>
              </a:tr>
              <a:tr h="173573">
                <a:tc>
                  <a:txBody>
                    <a:bodyPr/>
                    <a:lstStyle/>
                    <a:p>
                      <a:pPr marL="0" marR="0" algn="r">
                        <a:lnSpc>
                          <a:spcPct val="107000"/>
                        </a:lnSpc>
                        <a:spcBef>
                          <a:spcPts val="0"/>
                        </a:spcBef>
                        <a:spcAft>
                          <a:spcPts val="0"/>
                        </a:spcAft>
                      </a:pPr>
                      <a:r>
                        <a:rPr lang="en-US" sz="800" dirty="0">
                          <a:effectLst/>
                        </a:rPr>
                        <a:t>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2.57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274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20548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37238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55.2%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575726910"/>
                  </a:ext>
                </a:extLst>
              </a:tr>
              <a:tr h="173573">
                <a:tc>
                  <a:txBody>
                    <a:bodyPr/>
                    <a:lstStyle/>
                    <a:p>
                      <a:pPr marL="0" marR="0" algn="r">
                        <a:lnSpc>
                          <a:spcPct val="107000"/>
                        </a:lnSpc>
                        <a:spcBef>
                          <a:spcPts val="0"/>
                        </a:spcBef>
                        <a:spcAft>
                          <a:spcPts val="0"/>
                        </a:spcAft>
                      </a:pPr>
                      <a:r>
                        <a:rPr lang="en-US" sz="800" dirty="0">
                          <a:effectLst/>
                        </a:rPr>
                        <a:t>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265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17049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32020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53.2%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76.4%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3277028857"/>
                  </a:ext>
                </a:extLst>
              </a:tr>
              <a:tr h="119922">
                <a:tc>
                  <a:txBody>
                    <a:bodyPr/>
                    <a:lstStyle/>
                    <a:p>
                      <a:pPr marL="0" marR="0" algn="r">
                        <a:lnSpc>
                          <a:spcPct val="107000"/>
                        </a:lnSpc>
                        <a:spcBef>
                          <a:spcPts val="0"/>
                        </a:spcBef>
                        <a:spcAft>
                          <a:spcPts val="0"/>
                        </a:spcAft>
                      </a:pPr>
                      <a:r>
                        <a:rPr lang="en-US" sz="800" dirty="0">
                          <a:effectLst/>
                        </a:rPr>
                        <a:t>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3.85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147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8390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30147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27.8%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70.0%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3906410467"/>
                  </a:ext>
                </a:extLst>
              </a:tr>
              <a:tr h="173573">
                <a:tc>
                  <a:txBody>
                    <a:bodyPr/>
                    <a:lstStyle/>
                    <a:p>
                      <a:pPr marL="0" marR="0" algn="r">
                        <a:lnSpc>
                          <a:spcPct val="107000"/>
                        </a:lnSpc>
                        <a:spcBef>
                          <a:spcPts val="0"/>
                        </a:spcBef>
                        <a:spcAft>
                          <a:spcPts val="0"/>
                        </a:spcAft>
                      </a:pPr>
                      <a:r>
                        <a:rPr lang="en-US" sz="800" dirty="0">
                          <a:effectLst/>
                        </a:rPr>
                        <a:t>14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170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13251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32844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40.3%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82.1%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652192478"/>
                  </a:ext>
                </a:extLst>
              </a:tr>
              <a:tr h="173573">
                <a:tc>
                  <a:txBody>
                    <a:bodyPr/>
                    <a:lstStyle/>
                    <a:p>
                      <a:pPr marL="0" marR="0" algn="r">
                        <a:lnSpc>
                          <a:spcPct val="107000"/>
                        </a:lnSpc>
                        <a:spcBef>
                          <a:spcPts val="0"/>
                        </a:spcBef>
                        <a:spcAft>
                          <a:spcPts val="0"/>
                        </a:spcAft>
                      </a:pPr>
                      <a:r>
                        <a:rPr lang="en-US" sz="800" dirty="0">
                          <a:effectLst/>
                        </a:rPr>
                        <a:t>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327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14984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28167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53.2%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16.6%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74.5%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1233324608"/>
                  </a:ext>
                </a:extLst>
              </a:tr>
              <a:tr h="173573">
                <a:tc>
                  <a:txBody>
                    <a:bodyPr/>
                    <a:lstStyle/>
                    <a:p>
                      <a:pPr marL="0" marR="0" algn="r">
                        <a:lnSpc>
                          <a:spcPct val="107000"/>
                        </a:lnSpc>
                        <a:spcBef>
                          <a:spcPts val="0"/>
                        </a:spcBef>
                        <a:spcAft>
                          <a:spcPts val="0"/>
                        </a:spcAft>
                      </a:pPr>
                      <a:r>
                        <a:rPr lang="en-US" sz="800" dirty="0">
                          <a:effectLst/>
                        </a:rPr>
                        <a:t>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6.08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19018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36092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52.7%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57.7%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39.3%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8605886"/>
                  </a:ext>
                </a:extLst>
              </a:tr>
              <a:tr h="173573">
                <a:tc>
                  <a:txBody>
                    <a:bodyPr/>
                    <a:lstStyle/>
                    <a:p>
                      <a:pPr marL="0" marR="0" algn="r">
                        <a:lnSpc>
                          <a:spcPct val="107000"/>
                        </a:lnSpc>
                        <a:spcBef>
                          <a:spcPts val="0"/>
                        </a:spcBef>
                        <a:spcAft>
                          <a:spcPts val="0"/>
                        </a:spcAft>
                      </a:pPr>
                      <a:r>
                        <a:rPr lang="en-US" sz="800" dirty="0">
                          <a:effectLst/>
                        </a:rPr>
                        <a:t>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7.35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818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19303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38977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49.5%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78.9%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16.7%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078397515"/>
                  </a:ext>
                </a:extLst>
              </a:tr>
              <a:tr h="119922">
                <a:tc>
                  <a:txBody>
                    <a:bodyPr/>
                    <a:lstStyle/>
                    <a:p>
                      <a:pPr marL="0" marR="0" algn="r">
                        <a:lnSpc>
                          <a:spcPct val="107000"/>
                        </a:lnSpc>
                        <a:spcBef>
                          <a:spcPts val="0"/>
                        </a:spcBef>
                        <a:spcAft>
                          <a:spcPts val="0"/>
                        </a:spcAft>
                      </a:pPr>
                      <a:r>
                        <a:rPr lang="en-US" sz="800" dirty="0">
                          <a:effectLst/>
                        </a:rPr>
                        <a:t>18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5.38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180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6874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29097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23.6%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52.1%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36.7%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464256443"/>
                  </a:ext>
                </a:extLst>
              </a:tr>
              <a:tr h="119922">
                <a:tc>
                  <a:txBody>
                    <a:bodyPr/>
                    <a:lstStyle/>
                    <a:p>
                      <a:pPr marL="0" marR="0" algn="r">
                        <a:lnSpc>
                          <a:spcPct val="107000"/>
                        </a:lnSpc>
                        <a:spcBef>
                          <a:spcPts val="0"/>
                        </a:spcBef>
                        <a:spcAft>
                          <a:spcPts val="0"/>
                        </a:spcAft>
                      </a:pPr>
                      <a:r>
                        <a:rPr lang="en-US" sz="800" dirty="0">
                          <a:effectLst/>
                        </a:rPr>
                        <a:t>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180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7910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36659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26.0%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952982246"/>
                  </a:ext>
                </a:extLst>
              </a:tr>
              <a:tr h="173573">
                <a:tc>
                  <a:txBody>
                    <a:bodyPr/>
                    <a:lstStyle/>
                    <a:p>
                      <a:pPr marL="0" marR="0" algn="r">
                        <a:lnSpc>
                          <a:spcPct val="107000"/>
                        </a:lnSpc>
                        <a:spcBef>
                          <a:spcPts val="0"/>
                        </a:spcBef>
                        <a:spcAft>
                          <a:spcPts val="0"/>
                        </a:spcAft>
                      </a:pPr>
                      <a:r>
                        <a:rPr lang="en-US" sz="800" dirty="0">
                          <a:effectLst/>
                        </a:rPr>
                        <a:t>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913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25884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40114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75.2%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15.2%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1743983104"/>
                  </a:ext>
                </a:extLst>
              </a:tr>
              <a:tr h="173573">
                <a:tc>
                  <a:txBody>
                    <a:bodyPr/>
                    <a:lstStyle/>
                    <a:p>
                      <a:pPr marL="0" marR="0" algn="r">
                        <a:lnSpc>
                          <a:spcPct val="107000"/>
                        </a:lnSpc>
                        <a:spcBef>
                          <a:spcPts val="0"/>
                        </a:spcBef>
                        <a:spcAft>
                          <a:spcPts val="0"/>
                        </a:spcAft>
                      </a:pPr>
                      <a:r>
                        <a:rPr lang="en-US" sz="800" dirty="0">
                          <a:effectLst/>
                        </a:rPr>
                        <a:t>21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7.16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637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12605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30670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96.9%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1809592681"/>
                  </a:ext>
                </a:extLst>
              </a:tr>
              <a:tr h="173573">
                <a:tc>
                  <a:txBody>
                    <a:bodyPr/>
                    <a:lstStyle/>
                    <a:p>
                      <a:pPr marL="0" marR="0" algn="r">
                        <a:lnSpc>
                          <a:spcPct val="107000"/>
                        </a:lnSpc>
                        <a:spcBef>
                          <a:spcPts val="0"/>
                        </a:spcBef>
                        <a:spcAft>
                          <a:spcPts val="0"/>
                        </a:spcAft>
                      </a:pPr>
                      <a:r>
                        <a:rPr lang="en-US" sz="800" dirty="0">
                          <a:effectLst/>
                        </a:rPr>
                        <a:t>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2.55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188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11391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24294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46.9%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88.1%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168700642"/>
                  </a:ext>
                </a:extLst>
              </a:tr>
              <a:tr h="173573">
                <a:tc>
                  <a:txBody>
                    <a:bodyPr/>
                    <a:lstStyle/>
                    <a:p>
                      <a:pPr marL="0" marR="0" algn="r">
                        <a:lnSpc>
                          <a:spcPct val="107000"/>
                        </a:lnSpc>
                        <a:spcBef>
                          <a:spcPts val="0"/>
                        </a:spcBef>
                        <a:spcAft>
                          <a:spcPts val="0"/>
                        </a:spcAft>
                      </a:pPr>
                      <a:r>
                        <a:rPr lang="en-US" sz="800" dirty="0">
                          <a:effectLst/>
                        </a:rPr>
                        <a:t>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3.98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176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14282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43075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33.2%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71.6%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1804915555"/>
                  </a:ext>
                </a:extLst>
              </a:tr>
              <a:tr h="173573">
                <a:tc>
                  <a:txBody>
                    <a:bodyPr/>
                    <a:lstStyle/>
                    <a:p>
                      <a:pPr marL="0" marR="0" algn="r">
                        <a:lnSpc>
                          <a:spcPct val="107000"/>
                        </a:lnSpc>
                        <a:spcBef>
                          <a:spcPts val="0"/>
                        </a:spcBef>
                        <a:spcAft>
                          <a:spcPts val="0"/>
                        </a:spcAft>
                      </a:pPr>
                      <a:r>
                        <a:rPr lang="en-US" sz="800" dirty="0">
                          <a:effectLst/>
                        </a:rPr>
                        <a:t>24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21234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34004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62.4%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80.5%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14.5%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2470658438"/>
                  </a:ext>
                </a:extLst>
              </a:tr>
              <a:tr h="173573">
                <a:tc>
                  <a:txBody>
                    <a:bodyPr/>
                    <a:lstStyle/>
                    <a:p>
                      <a:pPr marL="0" marR="0" algn="r">
                        <a:lnSpc>
                          <a:spcPct val="107000"/>
                        </a:lnSpc>
                        <a:spcBef>
                          <a:spcPts val="0"/>
                        </a:spcBef>
                        <a:spcAft>
                          <a:spcPts val="0"/>
                        </a:spcAft>
                      </a:pPr>
                      <a:r>
                        <a:rPr lang="en-US" sz="800" dirty="0">
                          <a:effectLst/>
                        </a:rPr>
                        <a:t>25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2.78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357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26469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46218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57.3%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8.9%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tc>
                  <a:txBody>
                    <a:bodyPr/>
                    <a:lstStyle/>
                    <a:p>
                      <a:pPr marL="0" marR="0" algn="r">
                        <a:lnSpc>
                          <a:spcPct val="107000"/>
                        </a:lnSpc>
                        <a:spcBef>
                          <a:spcPts val="0"/>
                        </a:spcBef>
                        <a:spcAft>
                          <a:spcPts val="0"/>
                        </a:spcAft>
                      </a:pPr>
                      <a:r>
                        <a:rPr lang="en-US" sz="800" dirty="0">
                          <a:effectLst/>
                        </a:rPr>
                        <a:t>48.3%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777" marR="16777" marT="0" marB="0" anchor="b"/>
                </a:tc>
                <a:extLst>
                  <a:ext uri="{0D108BD9-81ED-4DB2-BD59-A6C34878D82A}">
                    <a16:rowId xmlns:a16="http://schemas.microsoft.com/office/drawing/2014/main" val="1178633333"/>
                  </a:ext>
                </a:extLst>
              </a:tr>
            </a:tbl>
          </a:graphicData>
        </a:graphic>
      </p:graphicFrame>
      <p:sp>
        <p:nvSpPr>
          <p:cNvPr id="4" name="TextBox 3">
            <a:extLst>
              <a:ext uri="{FF2B5EF4-FFF2-40B4-BE49-F238E27FC236}">
                <a16:creationId xmlns:a16="http://schemas.microsoft.com/office/drawing/2014/main" id="{05E4C1EB-B546-4597-8A86-35F2D89BCD46}"/>
              </a:ext>
            </a:extLst>
          </p:cNvPr>
          <p:cNvSpPr txBox="1"/>
          <p:nvPr/>
        </p:nvSpPr>
        <p:spPr>
          <a:xfrm>
            <a:off x="2055479" y="108468"/>
            <a:ext cx="5033041" cy="307777"/>
          </a:xfrm>
          <a:prstGeom prst="rect">
            <a:avLst/>
          </a:prstGeom>
          <a:noFill/>
        </p:spPr>
        <p:txBody>
          <a:bodyPr wrap="square" rtlCol="0">
            <a:spAutoFit/>
          </a:bodyPr>
          <a:lstStyle/>
          <a:p>
            <a:r>
              <a:rPr lang="en-US" dirty="0"/>
              <a:t>Appendix 1: Eviction, Housing and Racial Demographic Data</a:t>
            </a:r>
          </a:p>
        </p:txBody>
      </p:sp>
    </p:spTree>
    <p:extLst>
      <p:ext uri="{BB962C8B-B14F-4D97-AF65-F5344CB8AC3E}">
        <p14:creationId xmlns:p14="http://schemas.microsoft.com/office/powerpoint/2010/main" val="69314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8A9084B-B9F4-4B8B-BAEF-AC8C4E83F67D}"/>
              </a:ext>
            </a:extLst>
          </p:cNvPr>
          <p:cNvGraphicFramePr>
            <a:graphicFrameLocks noGrp="1"/>
          </p:cNvGraphicFramePr>
          <p:nvPr>
            <p:extLst>
              <p:ext uri="{D42A27DB-BD31-4B8C-83A1-F6EECF244321}">
                <p14:modId xmlns:p14="http://schemas.microsoft.com/office/powerpoint/2010/main" val="835991265"/>
              </p:ext>
            </p:extLst>
          </p:nvPr>
        </p:nvGraphicFramePr>
        <p:xfrm>
          <a:off x="222837" y="368834"/>
          <a:ext cx="8790535" cy="4597905"/>
        </p:xfrm>
        <a:graphic>
          <a:graphicData uri="http://schemas.openxmlformats.org/drawingml/2006/table">
            <a:tbl>
              <a:tblPr firstRow="1" firstCol="1" bandRow="1">
                <a:tableStyleId>{5C22544A-7EE6-4342-B048-85BDC9FD1C3A}</a:tableStyleId>
              </a:tblPr>
              <a:tblGrid>
                <a:gridCol w="884583">
                  <a:extLst>
                    <a:ext uri="{9D8B030D-6E8A-4147-A177-3AD203B41FA5}">
                      <a16:colId xmlns:a16="http://schemas.microsoft.com/office/drawing/2014/main" val="2690041882"/>
                    </a:ext>
                  </a:extLst>
                </a:gridCol>
                <a:gridCol w="1935023">
                  <a:extLst>
                    <a:ext uri="{9D8B030D-6E8A-4147-A177-3AD203B41FA5}">
                      <a16:colId xmlns:a16="http://schemas.microsoft.com/office/drawing/2014/main" val="624118214"/>
                    </a:ext>
                  </a:extLst>
                </a:gridCol>
                <a:gridCol w="1575662">
                  <a:extLst>
                    <a:ext uri="{9D8B030D-6E8A-4147-A177-3AD203B41FA5}">
                      <a16:colId xmlns:a16="http://schemas.microsoft.com/office/drawing/2014/main" val="109658702"/>
                    </a:ext>
                  </a:extLst>
                </a:gridCol>
                <a:gridCol w="746367">
                  <a:extLst>
                    <a:ext uri="{9D8B030D-6E8A-4147-A177-3AD203B41FA5}">
                      <a16:colId xmlns:a16="http://schemas.microsoft.com/office/drawing/2014/main" val="3411860051"/>
                    </a:ext>
                  </a:extLst>
                </a:gridCol>
                <a:gridCol w="912225">
                  <a:extLst>
                    <a:ext uri="{9D8B030D-6E8A-4147-A177-3AD203B41FA5}">
                      <a16:colId xmlns:a16="http://schemas.microsoft.com/office/drawing/2014/main" val="360889952"/>
                    </a:ext>
                  </a:extLst>
                </a:gridCol>
                <a:gridCol w="912225">
                  <a:extLst>
                    <a:ext uri="{9D8B030D-6E8A-4147-A177-3AD203B41FA5}">
                      <a16:colId xmlns:a16="http://schemas.microsoft.com/office/drawing/2014/main" val="1378606373"/>
                    </a:ext>
                  </a:extLst>
                </a:gridCol>
                <a:gridCol w="912225">
                  <a:extLst>
                    <a:ext uri="{9D8B030D-6E8A-4147-A177-3AD203B41FA5}">
                      <a16:colId xmlns:a16="http://schemas.microsoft.com/office/drawing/2014/main" val="1431116510"/>
                    </a:ext>
                  </a:extLst>
                </a:gridCol>
                <a:gridCol w="912225">
                  <a:extLst>
                    <a:ext uri="{9D8B030D-6E8A-4147-A177-3AD203B41FA5}">
                      <a16:colId xmlns:a16="http://schemas.microsoft.com/office/drawing/2014/main" val="1814205002"/>
                    </a:ext>
                  </a:extLst>
                </a:gridCol>
              </a:tblGrid>
              <a:tr h="380747">
                <a:tc>
                  <a:txBody>
                    <a:bodyPr/>
                    <a:lstStyle/>
                    <a:p>
                      <a:pPr marL="0" marR="0" algn="r">
                        <a:lnSpc>
                          <a:spcPct val="107000"/>
                        </a:lnSpc>
                        <a:spcBef>
                          <a:spcPts val="0"/>
                        </a:spcBef>
                        <a:spcAft>
                          <a:spcPts val="0"/>
                        </a:spcAft>
                      </a:pPr>
                      <a:r>
                        <a:rPr lang="en-US" sz="800" dirty="0">
                          <a:effectLst/>
                        </a:rPr>
                        <a:t>Ward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Average Annual </a:t>
                      </a:r>
                      <a:br>
                        <a:rPr lang="en-US" sz="800" dirty="0">
                          <a:effectLst/>
                        </a:rPr>
                      </a:br>
                      <a:r>
                        <a:rPr lang="en-US" sz="800" dirty="0">
                          <a:effectLst/>
                        </a:rPr>
                        <a:t>Eviction Filing Rate </a:t>
                      </a:r>
                      <a:br>
                        <a:rPr lang="en-US" sz="800" dirty="0">
                          <a:effectLst/>
                        </a:rPr>
                      </a:br>
                      <a:r>
                        <a:rPr lang="en-US" sz="800" dirty="0">
                          <a:effectLst/>
                        </a:rPr>
                        <a:t>Per 100 Households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Average Annual Evictions, </a:t>
                      </a:r>
                      <a:br>
                        <a:rPr lang="en-US" sz="800" dirty="0">
                          <a:effectLst/>
                        </a:rPr>
                      </a:br>
                      <a:r>
                        <a:rPr lang="en-US" sz="800" dirty="0">
                          <a:effectLst/>
                        </a:rPr>
                        <a:t>2010-2019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Total </a:t>
                      </a:r>
                      <a:br>
                        <a:rPr lang="en-US" sz="800" dirty="0">
                          <a:effectLst/>
                        </a:rPr>
                      </a:br>
                      <a:r>
                        <a:rPr lang="en-US" sz="800" dirty="0">
                          <a:effectLst/>
                        </a:rPr>
                        <a:t>Rental </a:t>
                      </a:r>
                      <a:br>
                        <a:rPr lang="en-US" sz="800" dirty="0">
                          <a:effectLst/>
                        </a:rPr>
                      </a:br>
                      <a:r>
                        <a:rPr lang="en-US" sz="800" dirty="0">
                          <a:effectLst/>
                        </a:rPr>
                        <a:t>Units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Total </a:t>
                      </a:r>
                      <a:br>
                        <a:rPr lang="en-US" sz="800" dirty="0">
                          <a:effectLst/>
                        </a:rPr>
                      </a:br>
                      <a:r>
                        <a:rPr lang="en-US" sz="800" dirty="0">
                          <a:effectLst/>
                        </a:rPr>
                        <a:t>Units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Percent </a:t>
                      </a:r>
                      <a:br>
                        <a:rPr lang="en-US" sz="800" dirty="0">
                          <a:effectLst/>
                        </a:rPr>
                      </a:br>
                      <a:r>
                        <a:rPr lang="en-US" sz="800" dirty="0">
                          <a:effectLst/>
                        </a:rPr>
                        <a:t>Rental </a:t>
                      </a:r>
                      <a:br>
                        <a:rPr lang="en-US" sz="800" dirty="0">
                          <a:effectLst/>
                        </a:rPr>
                      </a:br>
                      <a:r>
                        <a:rPr lang="en-US" sz="800" dirty="0">
                          <a:effectLst/>
                        </a:rPr>
                        <a:t>Units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Percent </a:t>
                      </a:r>
                      <a:br>
                        <a:rPr lang="en-US" sz="800" dirty="0">
                          <a:effectLst/>
                        </a:rPr>
                      </a:br>
                      <a:r>
                        <a:rPr lang="en-US" sz="800" dirty="0">
                          <a:effectLst/>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Percent </a:t>
                      </a:r>
                      <a:br>
                        <a:rPr lang="en-US" sz="800" dirty="0">
                          <a:effectLst/>
                        </a:rPr>
                      </a:br>
                      <a:r>
                        <a:rPr lang="en-US" sz="800" dirty="0">
                          <a:effectLst/>
                        </a:rPr>
                        <a:t>Latinx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2632175490"/>
                  </a:ext>
                </a:extLst>
              </a:tr>
              <a:tr h="161793">
                <a:tc>
                  <a:txBody>
                    <a:bodyPr/>
                    <a:lstStyle/>
                    <a:p>
                      <a:pPr marL="0" marR="0" algn="r">
                        <a:lnSpc>
                          <a:spcPct val="107000"/>
                        </a:lnSpc>
                        <a:spcBef>
                          <a:spcPts val="0"/>
                        </a:spcBef>
                        <a:spcAft>
                          <a:spcPts val="0"/>
                        </a:spcAft>
                      </a:pPr>
                      <a:r>
                        <a:rPr lang="en-US" sz="800" dirty="0">
                          <a:effectLst/>
                        </a:rPr>
                        <a:t>25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2.78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357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26469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46218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57.3%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8.9%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48.3%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337882164"/>
                  </a:ext>
                </a:extLst>
              </a:tr>
              <a:tr h="161793">
                <a:tc>
                  <a:txBody>
                    <a:bodyPr/>
                    <a:lstStyle/>
                    <a:p>
                      <a:pPr marL="0" marR="0" algn="r">
                        <a:lnSpc>
                          <a:spcPct val="107000"/>
                        </a:lnSpc>
                        <a:spcBef>
                          <a:spcPts val="0"/>
                        </a:spcBef>
                        <a:spcAft>
                          <a:spcPts val="0"/>
                        </a:spcAft>
                      </a:pPr>
                      <a:r>
                        <a:rPr lang="en-US" sz="800" dirty="0">
                          <a:effectLst/>
                        </a:rPr>
                        <a:t>26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3.72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470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22728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36991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61.4%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58.9%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3998013140"/>
                  </a:ext>
                </a:extLst>
              </a:tr>
              <a:tr h="161793">
                <a:tc>
                  <a:txBody>
                    <a:bodyPr/>
                    <a:lstStyle/>
                    <a:p>
                      <a:pPr marL="0" marR="0" algn="r">
                        <a:lnSpc>
                          <a:spcPct val="107000"/>
                        </a:lnSpc>
                        <a:spcBef>
                          <a:spcPts val="0"/>
                        </a:spcBef>
                        <a:spcAft>
                          <a:spcPts val="0"/>
                        </a:spcAft>
                      </a:pPr>
                      <a:r>
                        <a:rPr lang="en-US" sz="800" dirty="0">
                          <a:effectLst/>
                        </a:rPr>
                        <a:t>27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6.32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965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43046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74731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57.6%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45.7%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14.3%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965468787"/>
                  </a:ext>
                </a:extLst>
              </a:tr>
              <a:tr h="161793">
                <a:tc>
                  <a:txBody>
                    <a:bodyPr/>
                    <a:lstStyle/>
                    <a:p>
                      <a:pPr marL="0" marR="0" algn="r">
                        <a:lnSpc>
                          <a:spcPct val="107000"/>
                        </a:lnSpc>
                        <a:spcBef>
                          <a:spcPts val="0"/>
                        </a:spcBef>
                        <a:spcAft>
                          <a:spcPts val="0"/>
                        </a:spcAft>
                      </a:pPr>
                      <a:r>
                        <a:rPr lang="en-US" sz="800" dirty="0">
                          <a:effectLst/>
                        </a:rPr>
                        <a:t>28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841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32041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50844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63.0%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72.6%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812508124"/>
                  </a:ext>
                </a:extLst>
              </a:tr>
              <a:tr h="161793">
                <a:tc>
                  <a:txBody>
                    <a:bodyPr/>
                    <a:lstStyle/>
                    <a:p>
                      <a:pPr marL="0" marR="0" algn="r">
                        <a:lnSpc>
                          <a:spcPct val="107000"/>
                        </a:lnSpc>
                        <a:spcBef>
                          <a:spcPts val="0"/>
                        </a:spcBef>
                        <a:spcAft>
                          <a:spcPts val="0"/>
                        </a:spcAft>
                      </a:pPr>
                      <a:r>
                        <a:rPr lang="en-US" sz="800" dirty="0">
                          <a:effectLst/>
                        </a:rPr>
                        <a:t>29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714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23490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51619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45.5%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64.9%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18.5%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900780081"/>
                  </a:ext>
                </a:extLst>
              </a:tr>
              <a:tr h="161793">
                <a:tc>
                  <a:txBody>
                    <a:bodyPr/>
                    <a:lstStyle/>
                    <a:p>
                      <a:pPr marL="0" marR="0" algn="r">
                        <a:lnSpc>
                          <a:spcPct val="107000"/>
                        </a:lnSpc>
                        <a:spcBef>
                          <a:spcPts val="0"/>
                        </a:spcBef>
                        <a:spcAft>
                          <a:spcPts val="0"/>
                        </a:spcAft>
                      </a:pPr>
                      <a:r>
                        <a:rPr lang="en-US" sz="800" dirty="0">
                          <a:effectLst/>
                        </a:rPr>
                        <a:t>30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2.78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259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19400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41205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47.1%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67.6%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094787664"/>
                  </a:ext>
                </a:extLst>
              </a:tr>
              <a:tr h="161793">
                <a:tc>
                  <a:txBody>
                    <a:bodyPr/>
                    <a:lstStyle/>
                    <a:p>
                      <a:pPr marL="0" marR="0" algn="r">
                        <a:lnSpc>
                          <a:spcPct val="107000"/>
                        </a:lnSpc>
                        <a:spcBef>
                          <a:spcPts val="0"/>
                        </a:spcBef>
                        <a:spcAft>
                          <a:spcPts val="0"/>
                        </a:spcAft>
                      </a:pPr>
                      <a:r>
                        <a:rPr lang="en-US" sz="800" dirty="0">
                          <a:effectLst/>
                        </a:rPr>
                        <a:t>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3.47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18584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36061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76.0%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3180279691"/>
                  </a:ext>
                </a:extLst>
              </a:tr>
              <a:tr h="161793">
                <a:tc>
                  <a:txBody>
                    <a:bodyPr/>
                    <a:lstStyle/>
                    <a:p>
                      <a:pPr marL="0" marR="0" algn="r">
                        <a:lnSpc>
                          <a:spcPct val="107000"/>
                        </a:lnSpc>
                        <a:spcBef>
                          <a:spcPts val="0"/>
                        </a:spcBef>
                        <a:spcAft>
                          <a:spcPts val="0"/>
                        </a:spcAft>
                      </a:pPr>
                      <a:r>
                        <a:rPr lang="en-US" sz="800" dirty="0">
                          <a:effectLst/>
                        </a:rPr>
                        <a:t>32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184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24440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49768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49.1%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16.0%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653043843"/>
                  </a:ext>
                </a:extLst>
              </a:tr>
              <a:tr h="161793">
                <a:tc>
                  <a:txBody>
                    <a:bodyPr/>
                    <a:lstStyle/>
                    <a:p>
                      <a:pPr marL="0" marR="0" algn="r">
                        <a:lnSpc>
                          <a:spcPct val="107000"/>
                        </a:lnSpc>
                        <a:spcBef>
                          <a:spcPts val="0"/>
                        </a:spcBef>
                        <a:spcAft>
                          <a:spcPts val="0"/>
                        </a:spcAft>
                      </a:pPr>
                      <a:r>
                        <a:rPr lang="en-US" sz="800" dirty="0">
                          <a:effectLst/>
                        </a:rPr>
                        <a:t>33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1.99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20034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36861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45.9%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370900306"/>
                  </a:ext>
                </a:extLst>
              </a:tr>
              <a:tr h="161793">
                <a:tc>
                  <a:txBody>
                    <a:bodyPr/>
                    <a:lstStyle/>
                    <a:p>
                      <a:pPr marL="0" marR="0" algn="r">
                        <a:lnSpc>
                          <a:spcPct val="107000"/>
                        </a:lnSpc>
                        <a:spcBef>
                          <a:spcPts val="0"/>
                        </a:spcBef>
                        <a:spcAft>
                          <a:spcPts val="0"/>
                        </a:spcAft>
                      </a:pPr>
                      <a:r>
                        <a:rPr lang="en-US" sz="800" dirty="0">
                          <a:effectLst/>
                        </a:rPr>
                        <a:t>34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6.52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359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10665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33804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94.5%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848165229"/>
                  </a:ext>
                </a:extLst>
              </a:tr>
              <a:tr h="161793">
                <a:tc>
                  <a:txBody>
                    <a:bodyPr/>
                    <a:lstStyle/>
                    <a:p>
                      <a:pPr marL="0" marR="0" algn="r">
                        <a:lnSpc>
                          <a:spcPct val="107000"/>
                        </a:lnSpc>
                        <a:spcBef>
                          <a:spcPts val="0"/>
                        </a:spcBef>
                        <a:spcAft>
                          <a:spcPts val="0"/>
                        </a:spcAft>
                      </a:pPr>
                      <a:r>
                        <a:rPr lang="en-US" sz="800" dirty="0">
                          <a:effectLst/>
                        </a:rPr>
                        <a:t>35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256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26275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45648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57.6%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881893873"/>
                  </a:ext>
                </a:extLst>
              </a:tr>
              <a:tr h="161793">
                <a:tc>
                  <a:txBody>
                    <a:bodyPr/>
                    <a:lstStyle/>
                    <a:p>
                      <a:pPr marL="0" marR="0" algn="r">
                        <a:lnSpc>
                          <a:spcPct val="107000"/>
                        </a:lnSpc>
                        <a:spcBef>
                          <a:spcPts val="0"/>
                        </a:spcBef>
                        <a:spcAft>
                          <a:spcPts val="0"/>
                        </a:spcAft>
                      </a:pPr>
                      <a:r>
                        <a:rPr lang="en-US" sz="800" dirty="0">
                          <a:effectLst/>
                        </a:rPr>
                        <a:t>36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3.05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12046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33010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36.5%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70.3%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2030974616"/>
                  </a:ext>
                </a:extLst>
              </a:tr>
              <a:tr h="161793">
                <a:tc>
                  <a:txBody>
                    <a:bodyPr/>
                    <a:lstStyle/>
                    <a:p>
                      <a:pPr marL="0" marR="0" algn="r">
                        <a:lnSpc>
                          <a:spcPct val="107000"/>
                        </a:lnSpc>
                        <a:spcBef>
                          <a:spcPts val="0"/>
                        </a:spcBef>
                        <a:spcAft>
                          <a:spcPts val="0"/>
                        </a:spcAft>
                      </a:pPr>
                      <a:r>
                        <a:rPr lang="en-US" sz="800" dirty="0">
                          <a:effectLst/>
                        </a:rPr>
                        <a:t>37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718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16947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30212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56.1%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67.1%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29.3%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734911160"/>
                  </a:ext>
                </a:extLst>
              </a:tr>
              <a:tr h="161793">
                <a:tc>
                  <a:txBody>
                    <a:bodyPr/>
                    <a:lstStyle/>
                    <a:p>
                      <a:pPr marL="0" marR="0" algn="r">
                        <a:lnSpc>
                          <a:spcPct val="107000"/>
                        </a:lnSpc>
                        <a:spcBef>
                          <a:spcPts val="0"/>
                        </a:spcBef>
                        <a:spcAft>
                          <a:spcPts val="0"/>
                        </a:spcAft>
                      </a:pPr>
                      <a:r>
                        <a:rPr lang="en-US" sz="800" dirty="0">
                          <a:effectLst/>
                        </a:rPr>
                        <a:t>38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2.34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137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12641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44324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28.5%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28.1%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327810048"/>
                  </a:ext>
                </a:extLst>
              </a:tr>
              <a:tr h="161793">
                <a:tc>
                  <a:txBody>
                    <a:bodyPr/>
                    <a:lstStyle/>
                    <a:p>
                      <a:pPr marL="0" marR="0" algn="r">
                        <a:lnSpc>
                          <a:spcPct val="107000"/>
                        </a:lnSpc>
                        <a:spcBef>
                          <a:spcPts val="0"/>
                        </a:spcBef>
                        <a:spcAft>
                          <a:spcPts val="0"/>
                        </a:spcAft>
                      </a:pPr>
                      <a:r>
                        <a:rPr lang="en-US" sz="800" dirty="0">
                          <a:effectLst/>
                        </a:rPr>
                        <a:t>39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178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15187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38161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39.8%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23.6%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846099779"/>
                  </a:ext>
                </a:extLst>
              </a:tr>
              <a:tr h="161793">
                <a:tc>
                  <a:txBody>
                    <a:bodyPr/>
                    <a:lstStyle/>
                    <a:p>
                      <a:pPr marL="0" marR="0" algn="r">
                        <a:lnSpc>
                          <a:spcPct val="107000"/>
                        </a:lnSpc>
                        <a:spcBef>
                          <a:spcPts val="0"/>
                        </a:spcBef>
                        <a:spcAft>
                          <a:spcPts val="0"/>
                        </a:spcAft>
                      </a:pPr>
                      <a:r>
                        <a:rPr lang="en-US" sz="800" dirty="0">
                          <a:effectLst/>
                        </a:rPr>
                        <a:t>40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27260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45584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59.8%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3479070619"/>
                  </a:ext>
                </a:extLst>
              </a:tr>
              <a:tr h="161793">
                <a:tc>
                  <a:txBody>
                    <a:bodyPr/>
                    <a:lstStyle/>
                    <a:p>
                      <a:pPr marL="0" marR="0" algn="r">
                        <a:lnSpc>
                          <a:spcPct val="107000"/>
                        </a:lnSpc>
                        <a:spcBef>
                          <a:spcPts val="0"/>
                        </a:spcBef>
                        <a:spcAft>
                          <a:spcPts val="0"/>
                        </a:spcAft>
                      </a:pPr>
                      <a:r>
                        <a:rPr lang="en-US" sz="800" dirty="0">
                          <a:effectLst/>
                        </a:rPr>
                        <a:t>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2.77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173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13572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47575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28.5%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2450162175"/>
                  </a:ext>
                </a:extLst>
              </a:tr>
              <a:tr h="161793">
                <a:tc>
                  <a:txBody>
                    <a:bodyPr/>
                    <a:lstStyle/>
                    <a:p>
                      <a:pPr marL="0" marR="0" algn="r">
                        <a:lnSpc>
                          <a:spcPct val="107000"/>
                        </a:lnSpc>
                        <a:spcBef>
                          <a:spcPts val="0"/>
                        </a:spcBef>
                        <a:spcAft>
                          <a:spcPts val="0"/>
                        </a:spcAft>
                      </a:pPr>
                      <a:r>
                        <a:rPr lang="en-US" sz="800" dirty="0">
                          <a:effectLst/>
                        </a:rPr>
                        <a:t>42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40869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76906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333197555"/>
                  </a:ext>
                </a:extLst>
              </a:tr>
              <a:tr h="161793">
                <a:tc>
                  <a:txBody>
                    <a:bodyPr/>
                    <a:lstStyle/>
                    <a:p>
                      <a:pPr marL="0" marR="0" algn="r">
                        <a:lnSpc>
                          <a:spcPct val="107000"/>
                        </a:lnSpc>
                        <a:spcBef>
                          <a:spcPts val="0"/>
                        </a:spcBef>
                        <a:spcAft>
                          <a:spcPts val="0"/>
                        </a:spcAft>
                      </a:pPr>
                      <a:r>
                        <a:rPr lang="en-US" sz="800" dirty="0">
                          <a:effectLst/>
                        </a:rPr>
                        <a:t>43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1.39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237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25908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48990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52.9%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149301853"/>
                  </a:ext>
                </a:extLst>
              </a:tr>
              <a:tr h="161793">
                <a:tc>
                  <a:txBody>
                    <a:bodyPr/>
                    <a:lstStyle/>
                    <a:p>
                      <a:pPr marL="0" marR="0" algn="r">
                        <a:lnSpc>
                          <a:spcPct val="107000"/>
                        </a:lnSpc>
                        <a:spcBef>
                          <a:spcPts val="0"/>
                        </a:spcBef>
                        <a:spcAft>
                          <a:spcPts val="0"/>
                        </a:spcAft>
                      </a:pPr>
                      <a:r>
                        <a:rPr lang="en-US" sz="800" dirty="0">
                          <a:effectLst/>
                        </a:rPr>
                        <a:t>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1.27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293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31027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50460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4247571096"/>
                  </a:ext>
                </a:extLst>
              </a:tr>
              <a:tr h="161793">
                <a:tc>
                  <a:txBody>
                    <a:bodyPr/>
                    <a:lstStyle/>
                    <a:p>
                      <a:pPr marL="0" marR="0" algn="r">
                        <a:lnSpc>
                          <a:spcPct val="107000"/>
                        </a:lnSpc>
                        <a:spcBef>
                          <a:spcPts val="0"/>
                        </a:spcBef>
                        <a:spcAft>
                          <a:spcPts val="0"/>
                        </a:spcAft>
                      </a:pPr>
                      <a:r>
                        <a:rPr lang="en-US" sz="800" dirty="0">
                          <a:effectLst/>
                        </a:rPr>
                        <a:t>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2.77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14409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40503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35.6%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27.7%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3664076850"/>
                  </a:ext>
                </a:extLst>
              </a:tr>
              <a:tr h="161793">
                <a:tc>
                  <a:txBody>
                    <a:bodyPr/>
                    <a:lstStyle/>
                    <a:p>
                      <a:pPr marL="0" marR="0" algn="r">
                        <a:lnSpc>
                          <a:spcPct val="107000"/>
                        </a:lnSpc>
                        <a:spcBef>
                          <a:spcPts val="0"/>
                        </a:spcBef>
                        <a:spcAft>
                          <a:spcPts val="0"/>
                        </a:spcAft>
                      </a:pPr>
                      <a:r>
                        <a:rPr lang="en-US" sz="800" dirty="0">
                          <a:effectLst/>
                        </a:rPr>
                        <a:t>46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2.84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589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29157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45680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63.8%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17.2%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13.3%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2275015330"/>
                  </a:ext>
                </a:extLst>
              </a:tr>
              <a:tr h="161793">
                <a:tc>
                  <a:txBody>
                    <a:bodyPr/>
                    <a:lstStyle/>
                    <a:p>
                      <a:pPr marL="0" marR="0" algn="r">
                        <a:lnSpc>
                          <a:spcPct val="107000"/>
                        </a:lnSpc>
                        <a:spcBef>
                          <a:spcPts val="0"/>
                        </a:spcBef>
                        <a:spcAft>
                          <a:spcPts val="0"/>
                        </a:spcAft>
                      </a:pPr>
                      <a:r>
                        <a:rPr lang="en-US" sz="800" dirty="0">
                          <a:effectLst/>
                        </a:rPr>
                        <a:t>47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0.98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164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27838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51405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54.2%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12.6%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2257763410"/>
                  </a:ext>
                </a:extLst>
              </a:tr>
              <a:tr h="161793">
                <a:tc>
                  <a:txBody>
                    <a:bodyPr/>
                    <a:lstStyle/>
                    <a:p>
                      <a:pPr marL="0" marR="0" algn="r">
                        <a:lnSpc>
                          <a:spcPct val="107000"/>
                        </a:lnSpc>
                        <a:spcBef>
                          <a:spcPts val="0"/>
                        </a:spcBef>
                        <a:spcAft>
                          <a:spcPts val="0"/>
                        </a:spcAft>
                      </a:pPr>
                      <a:r>
                        <a:rPr lang="en-US" sz="800" dirty="0">
                          <a:effectLst/>
                        </a:rPr>
                        <a:t>48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3.24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663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29553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46051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64.2%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15.1%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13.7%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824884346"/>
                  </a:ext>
                </a:extLst>
              </a:tr>
              <a:tr h="161793">
                <a:tc>
                  <a:txBody>
                    <a:bodyPr/>
                    <a:lstStyle/>
                    <a:p>
                      <a:pPr marL="0" marR="0" algn="r">
                        <a:lnSpc>
                          <a:spcPct val="107000"/>
                        </a:lnSpc>
                        <a:spcBef>
                          <a:spcPts val="0"/>
                        </a:spcBef>
                        <a:spcAft>
                          <a:spcPts val="0"/>
                        </a:spcAft>
                      </a:pPr>
                      <a:r>
                        <a:rPr lang="en-US" sz="800" dirty="0">
                          <a:effectLst/>
                        </a:rPr>
                        <a:t>49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3.92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723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25125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37308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67.3%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26.8%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19.9%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1901486722"/>
                  </a:ext>
                </a:extLst>
              </a:tr>
              <a:tr h="161793">
                <a:tc>
                  <a:txBody>
                    <a:bodyPr/>
                    <a:lstStyle/>
                    <a:p>
                      <a:pPr marL="0" marR="0" algn="r">
                        <a:lnSpc>
                          <a:spcPct val="107000"/>
                        </a:lnSpc>
                        <a:spcBef>
                          <a:spcPts val="0"/>
                        </a:spcBef>
                        <a:spcAft>
                          <a:spcPts val="0"/>
                        </a:spcAft>
                      </a:pPr>
                      <a:r>
                        <a:rPr lang="en-US" sz="800" dirty="0">
                          <a:effectLst/>
                        </a:rPr>
                        <a:t>50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3.99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369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17193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34268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50.2%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12.9%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tc>
                  <a:txBody>
                    <a:bodyPr/>
                    <a:lstStyle/>
                    <a:p>
                      <a:pPr marL="0" marR="0" algn="r">
                        <a:lnSpc>
                          <a:spcPct val="107000"/>
                        </a:lnSpc>
                        <a:spcBef>
                          <a:spcPts val="0"/>
                        </a:spcBef>
                        <a:spcAft>
                          <a:spcPts val="0"/>
                        </a:spcAft>
                      </a:pPr>
                      <a:r>
                        <a:rPr lang="en-US" sz="800" dirty="0">
                          <a:effectLst/>
                        </a:rPr>
                        <a:t>17.2%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584" marR="15584" marT="0" marB="0" anchor="b"/>
                </a:tc>
                <a:extLst>
                  <a:ext uri="{0D108BD9-81ED-4DB2-BD59-A6C34878D82A}">
                    <a16:rowId xmlns:a16="http://schemas.microsoft.com/office/drawing/2014/main" val="3598564247"/>
                  </a:ext>
                </a:extLst>
              </a:tr>
            </a:tbl>
          </a:graphicData>
        </a:graphic>
      </p:graphicFrame>
    </p:spTree>
    <p:extLst>
      <p:ext uri="{BB962C8B-B14F-4D97-AF65-F5344CB8AC3E}">
        <p14:creationId xmlns:p14="http://schemas.microsoft.com/office/powerpoint/2010/main" val="40928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Housing Stability</a:t>
            </a:r>
          </a:p>
        </p:txBody>
      </p:sp>
      <p:sp>
        <p:nvSpPr>
          <p:cNvPr id="3" name="Text Placeholder 2"/>
          <p:cNvSpPr>
            <a:spLocks noGrp="1"/>
          </p:cNvSpPr>
          <p:nvPr>
            <p:ph type="body" idx="1"/>
          </p:nvPr>
        </p:nvSpPr>
        <p:spPr>
          <a:xfrm>
            <a:off x="238205" y="914400"/>
            <a:ext cx="8594095" cy="4110958"/>
          </a:xfrm>
        </p:spPr>
        <p:txBody>
          <a:bodyPr>
            <a:normAutofit fontScale="92500" lnSpcReduction="10000"/>
          </a:bodyPr>
          <a:lstStyle/>
          <a:p>
            <a:r>
              <a:rPr lang="en-US" dirty="0"/>
              <a:t>Chicago has approx. 600,000 rentals, housing about 1.4 million, more than half of the population.</a:t>
            </a:r>
          </a:p>
          <a:p>
            <a:r>
              <a:rPr lang="en-US" dirty="0"/>
              <a:t>In 40% of Chicago wards, more than 50% of all dwellings are rentals.  In 20% of wards, it’s over 60%.</a:t>
            </a:r>
          </a:p>
          <a:p>
            <a:r>
              <a:rPr lang="en-US" dirty="0"/>
              <a:t>Average of 24,000 eviction court cases filed in Chicago every year.</a:t>
            </a:r>
          </a:p>
          <a:p>
            <a:r>
              <a:rPr lang="en-US" dirty="0"/>
              <a:t>Top 10 community areas with the highest eviction rates (2010-2019) are all majority African-American communities, with many Latinx communities dealing with “invisible evictions” that aren’t always registered in official statistics</a:t>
            </a:r>
          </a:p>
          <a:p>
            <a:r>
              <a:rPr lang="en-US" dirty="0"/>
              <a:t>An estimated 20-25% of eviction filings are no-fault, where the tenant has done nothing wrong.</a:t>
            </a:r>
          </a:p>
          <a:p>
            <a:r>
              <a:rPr lang="en-US" dirty="0"/>
              <a:t>No-fault eviction cases (including non-renewals and terminations) displace about 6,000 families per year. The number increases to over 10,000 considering families who move before an eviction can be filed. Many become homeless, live doubled-up, and are forced to abandon their household goods &amp; possessions.</a:t>
            </a:r>
          </a:p>
        </p:txBody>
      </p:sp>
    </p:spTree>
    <p:extLst>
      <p:ext uri="{BB962C8B-B14F-4D97-AF65-F5344CB8AC3E}">
        <p14:creationId xmlns:p14="http://schemas.microsoft.com/office/powerpoint/2010/main" val="2418728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D3AA-EAE6-4668-80F2-5D55C3E92E15}"/>
              </a:ext>
            </a:extLst>
          </p:cNvPr>
          <p:cNvSpPr>
            <a:spLocks noGrp="1"/>
          </p:cNvSpPr>
          <p:nvPr>
            <p:ph type="title"/>
          </p:nvPr>
        </p:nvSpPr>
        <p:spPr>
          <a:xfrm>
            <a:off x="236532" y="145348"/>
            <a:ext cx="8520600" cy="572700"/>
          </a:xfrm>
        </p:spPr>
        <p:txBody>
          <a:bodyPr>
            <a:normAutofit fontScale="90000"/>
          </a:bodyPr>
          <a:lstStyle/>
          <a:p>
            <a:r>
              <a:rPr lang="en-US" dirty="0"/>
              <a:t>Appendix 2: List of Community Endorsers</a:t>
            </a:r>
          </a:p>
        </p:txBody>
      </p:sp>
      <p:graphicFrame>
        <p:nvGraphicFramePr>
          <p:cNvPr id="6" name="Table 6">
            <a:extLst>
              <a:ext uri="{FF2B5EF4-FFF2-40B4-BE49-F238E27FC236}">
                <a16:creationId xmlns:a16="http://schemas.microsoft.com/office/drawing/2014/main" id="{AB2BE9D2-C212-43DA-9A6F-2975EAD42ECD}"/>
              </a:ext>
            </a:extLst>
          </p:cNvPr>
          <p:cNvGraphicFramePr>
            <a:graphicFrameLocks noGrp="1"/>
          </p:cNvGraphicFramePr>
          <p:nvPr>
            <p:extLst>
              <p:ext uri="{D42A27DB-BD31-4B8C-83A1-F6EECF244321}">
                <p14:modId xmlns:p14="http://schemas.microsoft.com/office/powerpoint/2010/main" val="1433848769"/>
              </p:ext>
            </p:extLst>
          </p:nvPr>
        </p:nvGraphicFramePr>
        <p:xfrm>
          <a:off x="236532" y="715712"/>
          <a:ext cx="8670936" cy="4282440"/>
        </p:xfrm>
        <a:graphic>
          <a:graphicData uri="http://schemas.openxmlformats.org/drawingml/2006/table">
            <a:tbl>
              <a:tblPr firstRow="1" bandRow="1">
                <a:tableStyleId>{5C22544A-7EE6-4342-B048-85BDC9FD1C3A}</a:tableStyleId>
              </a:tblPr>
              <a:tblGrid>
                <a:gridCol w="2167734">
                  <a:extLst>
                    <a:ext uri="{9D8B030D-6E8A-4147-A177-3AD203B41FA5}">
                      <a16:colId xmlns:a16="http://schemas.microsoft.com/office/drawing/2014/main" val="4208458041"/>
                    </a:ext>
                  </a:extLst>
                </a:gridCol>
                <a:gridCol w="2167734">
                  <a:extLst>
                    <a:ext uri="{9D8B030D-6E8A-4147-A177-3AD203B41FA5}">
                      <a16:colId xmlns:a16="http://schemas.microsoft.com/office/drawing/2014/main" val="4215911191"/>
                    </a:ext>
                  </a:extLst>
                </a:gridCol>
                <a:gridCol w="2167734">
                  <a:extLst>
                    <a:ext uri="{9D8B030D-6E8A-4147-A177-3AD203B41FA5}">
                      <a16:colId xmlns:a16="http://schemas.microsoft.com/office/drawing/2014/main" val="411318522"/>
                    </a:ext>
                  </a:extLst>
                </a:gridCol>
                <a:gridCol w="2167734">
                  <a:extLst>
                    <a:ext uri="{9D8B030D-6E8A-4147-A177-3AD203B41FA5}">
                      <a16:colId xmlns:a16="http://schemas.microsoft.com/office/drawing/2014/main" val="3023514939"/>
                    </a:ext>
                  </a:extLst>
                </a:gridCol>
              </a:tblGrid>
              <a:tr h="3853952">
                <a:tc>
                  <a:txBody>
                    <a:bodyPr/>
                    <a:lstStyle/>
                    <a:p>
                      <a:r>
                        <a:rPr lang="en-US" sz="1100" dirty="0">
                          <a:effectLst/>
                          <a:latin typeface="+mj-lt"/>
                        </a:rPr>
                        <a:t>A Just Harvest</a:t>
                      </a:r>
                      <a:br>
                        <a:rPr lang="en-US" sz="1100" dirty="0">
                          <a:effectLst/>
                          <a:latin typeface="+mj-lt"/>
                        </a:rPr>
                      </a:br>
                      <a:r>
                        <a:rPr lang="en-US" sz="1100" dirty="0">
                          <a:effectLst/>
                          <a:latin typeface="+mj-lt"/>
                        </a:rPr>
                        <a:t>Access Living</a:t>
                      </a:r>
                      <a:br>
                        <a:rPr lang="en-US" sz="1100" dirty="0">
                          <a:effectLst/>
                          <a:latin typeface="+mj-lt"/>
                        </a:rPr>
                      </a:br>
                      <a:r>
                        <a:rPr lang="en-US" sz="1100" dirty="0">
                          <a:effectLst/>
                          <a:latin typeface="+mj-lt"/>
                        </a:rPr>
                        <a:t>Action Now Institute</a:t>
                      </a:r>
                      <a:br>
                        <a:rPr lang="en-US" sz="1100" dirty="0">
                          <a:effectLst/>
                          <a:latin typeface="+mj-lt"/>
                        </a:rPr>
                      </a:br>
                      <a:r>
                        <a:rPr lang="en-US" sz="1100" dirty="0">
                          <a:effectLst/>
                          <a:latin typeface="+mj-lt"/>
                        </a:rPr>
                        <a:t>​AIDS Foundation of Chicago</a:t>
                      </a:r>
                      <a:br>
                        <a:rPr lang="en-US" sz="1100" dirty="0">
                          <a:effectLst/>
                          <a:latin typeface="+mj-lt"/>
                        </a:rPr>
                      </a:br>
                      <a:r>
                        <a:rPr lang="en-US" sz="1100" dirty="0">
                          <a:effectLst/>
                          <a:latin typeface="+mj-lt"/>
                        </a:rPr>
                        <a:t>Asian Americans Advancing Justice Chicago</a:t>
                      </a:r>
                      <a:br>
                        <a:rPr lang="en-US" sz="1100" dirty="0">
                          <a:effectLst/>
                          <a:latin typeface="+mj-lt"/>
                        </a:rPr>
                      </a:br>
                      <a:r>
                        <a:rPr lang="en-US" sz="1100" dirty="0">
                          <a:effectLst/>
                          <a:latin typeface="+mj-lt"/>
                        </a:rPr>
                        <a:t>Autonomous Tenants Union</a:t>
                      </a:r>
                      <a:br>
                        <a:rPr lang="en-US" sz="1100" dirty="0">
                          <a:effectLst/>
                          <a:latin typeface="+mj-lt"/>
                        </a:rPr>
                      </a:br>
                      <a:r>
                        <a:rPr lang="en-US" sz="1100" dirty="0">
                          <a:effectLst/>
                          <a:latin typeface="+mj-lt"/>
                        </a:rPr>
                        <a:t>Brighton Park Neighborhood Council</a:t>
                      </a:r>
                      <a:br>
                        <a:rPr lang="en-US" sz="1100" dirty="0">
                          <a:effectLst/>
                          <a:latin typeface="+mj-lt"/>
                        </a:rPr>
                      </a:br>
                      <a:r>
                        <a:rPr lang="en-US" sz="1100" dirty="0">
                          <a:effectLst/>
                          <a:latin typeface="+mj-lt"/>
                        </a:rPr>
                        <a:t>Center for Neighborhood Technology</a:t>
                      </a:r>
                      <a:br>
                        <a:rPr lang="en-US" sz="1100" dirty="0">
                          <a:effectLst/>
                          <a:latin typeface="+mj-lt"/>
                        </a:rPr>
                      </a:br>
                      <a:r>
                        <a:rPr lang="en-US" sz="1100" dirty="0">
                          <a:effectLst/>
                          <a:latin typeface="+mj-lt"/>
                        </a:rPr>
                        <a:t>Center for Popular Democracy</a:t>
                      </a:r>
                      <a:br>
                        <a:rPr lang="en-US" sz="1100" dirty="0">
                          <a:effectLst/>
                          <a:latin typeface="+mj-lt"/>
                        </a:rPr>
                      </a:br>
                      <a:r>
                        <a:rPr lang="en-US" sz="1100" dirty="0">
                          <a:effectLst/>
                          <a:latin typeface="+mj-lt"/>
                        </a:rPr>
                        <a:t>Centro </a:t>
                      </a:r>
                      <a:r>
                        <a:rPr lang="en-US" sz="1100" dirty="0" err="1">
                          <a:effectLst/>
                          <a:latin typeface="+mj-lt"/>
                        </a:rPr>
                        <a:t>Autonomo</a:t>
                      </a:r>
                      <a:r>
                        <a:rPr lang="en-US" sz="1100" dirty="0">
                          <a:effectLst/>
                          <a:latin typeface="+mj-lt"/>
                        </a:rPr>
                        <a:t> </a:t>
                      </a:r>
                      <a:br>
                        <a:rPr lang="en-US" sz="1100" dirty="0">
                          <a:effectLst/>
                          <a:latin typeface="+mj-lt"/>
                        </a:rPr>
                      </a:br>
                      <a:r>
                        <a:rPr lang="en-US" sz="1100" dirty="0">
                          <a:effectLst/>
                          <a:latin typeface="+mj-lt"/>
                        </a:rPr>
                        <a:t>Chicago Area Fair Housing Alliance </a:t>
                      </a:r>
                      <a:br>
                        <a:rPr lang="en-US" sz="1100" dirty="0">
                          <a:effectLst/>
                          <a:latin typeface="+mj-lt"/>
                        </a:rPr>
                      </a:br>
                      <a:r>
                        <a:rPr lang="en-US" sz="1100" dirty="0">
                          <a:effectLst/>
                          <a:latin typeface="+mj-lt"/>
                        </a:rPr>
                        <a:t>Chicago Area Peace Action</a:t>
                      </a:r>
                      <a:br>
                        <a:rPr lang="en-US" sz="1100" dirty="0">
                          <a:effectLst/>
                          <a:latin typeface="+mj-lt"/>
                        </a:rPr>
                      </a:br>
                      <a:r>
                        <a:rPr lang="en-US" sz="1100" dirty="0">
                          <a:effectLst/>
                          <a:latin typeface="+mj-lt"/>
                        </a:rPr>
                        <a:t>Chicago Coalition for the Homeless </a:t>
                      </a:r>
                      <a:br>
                        <a:rPr lang="en-US" sz="1100" dirty="0">
                          <a:effectLst/>
                          <a:latin typeface="+mj-lt"/>
                        </a:rPr>
                      </a:br>
                      <a:r>
                        <a:rPr lang="en-US" sz="1100" dirty="0">
                          <a:effectLst/>
                          <a:latin typeface="+mj-lt"/>
                        </a:rPr>
                        <a:t>Chicago Democratic Socialists of America</a:t>
                      </a:r>
                      <a:br>
                        <a:rPr lang="en-US" sz="1100" dirty="0">
                          <a:effectLst/>
                          <a:latin typeface="+mj-lt"/>
                        </a:rPr>
                      </a:br>
                      <a:r>
                        <a:rPr lang="en-US" sz="1100" dirty="0">
                          <a:effectLst/>
                          <a:latin typeface="+mj-lt"/>
                        </a:rPr>
                        <a:t>Chicago Homelessness and Health Response Group for Equity (CHHRGE)</a:t>
                      </a:r>
                      <a:br>
                        <a:rPr lang="en-US" sz="1100" dirty="0">
                          <a:effectLst/>
                          <a:latin typeface="+mj-lt"/>
                        </a:rPr>
                      </a:br>
                      <a:endParaRPr lang="en-US" sz="1100" dirty="0">
                        <a:effectLst/>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dirty="0">
                          <a:solidFill>
                            <a:schemeClr val="lt1"/>
                          </a:solidFill>
                          <a:effectLst/>
                          <a:latin typeface="+mj-lt"/>
                          <a:ea typeface="+mn-ea"/>
                          <a:cs typeface="+mn-cs"/>
                          <a:sym typeface="Arial"/>
                        </a:rPr>
                        <a:t>Chicago Lawyers Committee for Civil Rights Under Law </a:t>
                      </a:r>
                      <a:endParaRPr lang="en-US" sz="1100" dirty="0">
                        <a:effectLst/>
                        <a:latin typeface="+mj-l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effectLst/>
                          <a:latin typeface="+mj-lt"/>
                        </a:rPr>
                        <a:t>Chicago Teachers Union</a:t>
                      </a:r>
                      <a:br>
                        <a:rPr lang="en-US" sz="1100" dirty="0">
                          <a:effectLst/>
                          <a:latin typeface="+mj-lt"/>
                        </a:rPr>
                      </a:br>
                      <a:r>
                        <a:rPr lang="en-US" sz="1100" dirty="0">
                          <a:effectLst/>
                          <a:latin typeface="+mj-lt"/>
                        </a:rPr>
                        <a:t>Chicago Urban League</a:t>
                      </a:r>
                      <a:br>
                        <a:rPr lang="en-US" sz="1100" dirty="0">
                          <a:effectLst/>
                          <a:latin typeface="+mj-lt"/>
                        </a:rPr>
                      </a:br>
                      <a:r>
                        <a:rPr lang="en-US" sz="1100" dirty="0">
                          <a:effectLst/>
                          <a:latin typeface="+mj-lt"/>
                        </a:rPr>
                        <a:t>Collaborative for Health Equity Cook County</a:t>
                      </a:r>
                      <a:br>
                        <a:rPr lang="en-US" sz="1100" dirty="0">
                          <a:effectLst/>
                          <a:latin typeface="+mj-lt"/>
                        </a:rPr>
                      </a:br>
                      <a:r>
                        <a:rPr lang="en-US" sz="1100" dirty="0">
                          <a:effectLst/>
                          <a:latin typeface="+mj-lt"/>
                        </a:rPr>
                        <a:t>Communities United </a:t>
                      </a:r>
                      <a:br>
                        <a:rPr lang="en-US" sz="1100" dirty="0">
                          <a:effectLst/>
                          <a:latin typeface="+mj-lt"/>
                        </a:rPr>
                      </a:br>
                      <a:r>
                        <a:rPr lang="en-US" sz="1100" dirty="0">
                          <a:effectLst/>
                          <a:latin typeface="+mj-lt"/>
                        </a:rPr>
                        <a:t>Enlace</a:t>
                      </a:r>
                      <a:br>
                        <a:rPr lang="en-US" sz="1100" dirty="0">
                          <a:effectLst/>
                          <a:latin typeface="+mj-lt"/>
                        </a:rPr>
                      </a:br>
                      <a:r>
                        <a:rPr lang="en-US" sz="1100" dirty="0">
                          <a:effectLst/>
                          <a:latin typeface="+mj-lt"/>
                        </a:rPr>
                        <a:t>Enterprise Community Partners</a:t>
                      </a:r>
                      <a:br>
                        <a:rPr lang="en-US" sz="1100" dirty="0">
                          <a:effectLst/>
                          <a:latin typeface="+mj-lt"/>
                        </a:rPr>
                      </a:br>
                      <a:r>
                        <a:rPr lang="en-US" sz="1100" dirty="0" err="1">
                          <a:effectLst/>
                          <a:latin typeface="+mj-lt"/>
                        </a:rPr>
                        <a:t>Equiticity</a:t>
                      </a:r>
                      <a:r>
                        <a:rPr lang="en-US" sz="1100" dirty="0">
                          <a:effectLst/>
                          <a:latin typeface="+mj-lt"/>
                        </a:rPr>
                        <a:t> </a:t>
                      </a:r>
                      <a:br>
                        <a:rPr lang="en-US" sz="1100" dirty="0">
                          <a:effectLst/>
                          <a:latin typeface="+mj-lt"/>
                        </a:rPr>
                      </a:br>
                      <a:r>
                        <a:rPr lang="en-US" sz="1100" dirty="0">
                          <a:effectLst/>
                          <a:latin typeface="+mj-lt"/>
                        </a:rPr>
                        <a:t>48th Ward Neighbors for Justice IPO</a:t>
                      </a:r>
                      <a:br>
                        <a:rPr lang="en-US" sz="1100" dirty="0">
                          <a:effectLst/>
                          <a:latin typeface="+mj-lt"/>
                        </a:rPr>
                      </a:br>
                      <a:r>
                        <a:rPr lang="en-US" sz="1100" dirty="0">
                          <a:effectLst/>
                          <a:latin typeface="+mj-lt"/>
                        </a:rPr>
                        <a:t>​Garfield Park Community Council </a:t>
                      </a:r>
                      <a:br>
                        <a:rPr lang="en-US" sz="1100" dirty="0">
                          <a:effectLst/>
                          <a:latin typeface="+mj-lt"/>
                        </a:rPr>
                      </a:br>
                      <a:r>
                        <a:rPr lang="en-US" sz="1100" dirty="0">
                          <a:effectLst/>
                          <a:latin typeface="+mj-lt"/>
                        </a:rPr>
                        <a:t>Grassroots Collaborative</a:t>
                      </a:r>
                      <a:br>
                        <a:rPr lang="en-US" sz="1100" dirty="0">
                          <a:effectLst/>
                          <a:latin typeface="+mj-lt"/>
                        </a:rPr>
                      </a:br>
                      <a:r>
                        <a:rPr lang="en-US" sz="1100" dirty="0">
                          <a:effectLst/>
                          <a:latin typeface="+mj-lt"/>
                        </a:rPr>
                        <a:t>Harold Washington Vets Post 1987 &amp; Auxiliary</a:t>
                      </a:r>
                      <a:br>
                        <a:rPr lang="en-US" sz="1100" dirty="0">
                          <a:effectLst/>
                          <a:latin typeface="+mj-lt"/>
                        </a:rPr>
                      </a:br>
                      <a:r>
                        <a:rPr lang="en-US" sz="1100" dirty="0">
                          <a:effectLst/>
                          <a:latin typeface="+mj-lt"/>
                        </a:rPr>
                        <a:t>Health &amp; Medicine Policy Research Group</a:t>
                      </a:r>
                      <a:br>
                        <a:rPr lang="en-US" sz="1100" dirty="0">
                          <a:effectLst/>
                          <a:latin typeface="+mj-lt"/>
                        </a:rPr>
                      </a:br>
                      <a:r>
                        <a:rPr lang="en-US" sz="1100" dirty="0">
                          <a:effectLst/>
                          <a:latin typeface="+mj-lt"/>
                        </a:rPr>
                        <a:t>Healthy Illinois </a:t>
                      </a:r>
                      <a:br>
                        <a:rPr lang="en-US" sz="1100" dirty="0">
                          <a:effectLst/>
                          <a:latin typeface="+mj-lt"/>
                        </a:rPr>
                      </a:br>
                      <a:r>
                        <a:rPr lang="en-US" sz="1100" dirty="0">
                          <a:effectLst/>
                          <a:latin typeface="+mj-lt"/>
                        </a:rPr>
                        <a:t>HOME: Housing Opportunity &amp; Maintenance for the Elderly</a:t>
                      </a:r>
                      <a:br>
                        <a:rPr lang="en-US" sz="1100" dirty="0">
                          <a:effectLst/>
                          <a:latin typeface="+mj-lt"/>
                        </a:rPr>
                      </a:br>
                      <a:r>
                        <a:rPr lang="en-US" sz="1100" dirty="0">
                          <a:effectLst/>
                          <a:latin typeface="+mj-lt"/>
                        </a:rPr>
                        <a:t>Housing Action Illinois</a:t>
                      </a:r>
                      <a:endParaRPr lang="en-US" sz="1100" dirty="0">
                        <a:effectLst/>
                        <a:latin typeface="+mj-lt"/>
                        <a:ea typeface="Calibri" panose="020F0502020204030204" pitchFamily="34" charset="0"/>
                        <a:cs typeface="Times New Roman" panose="02020603050405020304" pitchFamily="18" charset="0"/>
                      </a:endParaRPr>
                    </a:p>
                    <a:p>
                      <a:endParaRPr lang="en-US" sz="1100" dirty="0">
                        <a:latin typeface="+mj-lt"/>
                      </a:endParaRPr>
                    </a:p>
                  </a:txBody>
                  <a:tcPr/>
                </a:tc>
                <a:tc>
                  <a:txBody>
                    <a:bodyPr/>
                    <a:lstStyle/>
                    <a:p>
                      <a:r>
                        <a:rPr lang="en-US" sz="1100" dirty="0">
                          <a:effectLst/>
                          <a:latin typeface="+mj-lt"/>
                        </a:rPr>
                        <a:t>Housing Choice Partners</a:t>
                      </a:r>
                      <a:br>
                        <a:rPr lang="en-US" sz="1100" dirty="0">
                          <a:effectLst/>
                          <a:latin typeface="+mj-lt"/>
                        </a:rPr>
                      </a:br>
                      <a:r>
                        <a:rPr lang="en-US" sz="1100" dirty="0">
                          <a:effectLst/>
                          <a:latin typeface="+mj-lt"/>
                        </a:rPr>
                        <a:t>Howard Brown Health</a:t>
                      </a:r>
                      <a:br>
                        <a:rPr lang="en-US" sz="1100" dirty="0">
                          <a:effectLst/>
                          <a:latin typeface="+mj-lt"/>
                        </a:rPr>
                      </a:br>
                      <a:r>
                        <a:rPr lang="en-US" sz="1100" dirty="0">
                          <a:effectLst/>
                          <a:latin typeface="+mj-lt"/>
                        </a:rPr>
                        <a:t>Illinois Public Health Institute</a:t>
                      </a:r>
                      <a:br>
                        <a:rPr lang="en-US" sz="1100" dirty="0">
                          <a:effectLst/>
                          <a:latin typeface="+mj-lt"/>
                        </a:rPr>
                      </a:br>
                      <a:r>
                        <a:rPr lang="en-US" sz="1100" dirty="0">
                          <a:effectLst/>
                          <a:latin typeface="+mj-lt"/>
                        </a:rPr>
                        <a:t>Jane Addams Senior Caucus </a:t>
                      </a:r>
                      <a:br>
                        <a:rPr lang="en-US" sz="1100" dirty="0">
                          <a:effectLst/>
                          <a:latin typeface="+mj-lt"/>
                        </a:rPr>
                      </a:br>
                      <a:r>
                        <a:rPr lang="en-US" sz="1100" dirty="0">
                          <a:effectLst/>
                          <a:latin typeface="+mj-lt"/>
                        </a:rPr>
                        <a:t>Kenwood Oakland Community Organization</a:t>
                      </a:r>
                      <a:br>
                        <a:rPr lang="en-US" sz="1100" dirty="0">
                          <a:effectLst/>
                          <a:latin typeface="+mj-lt"/>
                        </a:rPr>
                      </a:br>
                      <a:r>
                        <a:rPr lang="en-US" sz="1100" dirty="0">
                          <a:effectLst/>
                          <a:latin typeface="+mj-lt"/>
                        </a:rPr>
                        <a:t>Latino Policy Forum</a:t>
                      </a:r>
                      <a:br>
                        <a:rPr lang="en-US" sz="1100" dirty="0">
                          <a:effectLst/>
                          <a:latin typeface="+mj-lt"/>
                        </a:rPr>
                      </a:br>
                      <a:r>
                        <a:rPr lang="en-US" sz="1100" dirty="0">
                          <a:effectLst/>
                          <a:latin typeface="+mj-lt"/>
                        </a:rPr>
                        <a:t>Lawyers' Committee for Better Housing</a:t>
                      </a:r>
                      <a:br>
                        <a:rPr lang="en-US" sz="1100" dirty="0">
                          <a:effectLst/>
                          <a:latin typeface="+mj-lt"/>
                        </a:rPr>
                      </a:br>
                      <a:r>
                        <a:rPr lang="en-US" sz="1100" dirty="0">
                          <a:effectLst/>
                          <a:latin typeface="+mj-lt"/>
                        </a:rPr>
                        <a:t>Legal Aid Society of Metro. Family Services</a:t>
                      </a:r>
                      <a:br>
                        <a:rPr lang="en-US" sz="1100" dirty="0">
                          <a:effectLst/>
                          <a:latin typeface="+mj-lt"/>
                        </a:rPr>
                      </a:br>
                      <a:r>
                        <a:rPr lang="en-US" sz="1100" dirty="0" err="1">
                          <a:effectLst/>
                          <a:latin typeface="+mj-lt"/>
                        </a:rPr>
                        <a:t>Lugenia</a:t>
                      </a:r>
                      <a:r>
                        <a:rPr lang="en-US" sz="1100" dirty="0">
                          <a:effectLst/>
                          <a:latin typeface="+mj-lt"/>
                        </a:rPr>
                        <a:t> Burns Hope Center</a:t>
                      </a:r>
                      <a:br>
                        <a:rPr lang="en-US" sz="1100" dirty="0">
                          <a:effectLst/>
                          <a:latin typeface="+mj-lt"/>
                        </a:rPr>
                      </a:br>
                      <a:r>
                        <a:rPr lang="en-US" sz="1100" dirty="0">
                          <a:effectLst/>
                          <a:latin typeface="+mj-lt"/>
                        </a:rPr>
                        <a:t>Metropolitan Planning Council</a:t>
                      </a:r>
                      <a:br>
                        <a:rPr lang="en-US" sz="1100" dirty="0">
                          <a:effectLst/>
                          <a:latin typeface="+mj-lt"/>
                        </a:rPr>
                      </a:br>
                      <a:r>
                        <a:rPr lang="en-US" sz="1100" dirty="0">
                          <a:effectLst/>
                          <a:latin typeface="+mj-lt"/>
                        </a:rPr>
                        <a:t>Metropolitan Tenants Organization</a:t>
                      </a:r>
                      <a:br>
                        <a:rPr lang="en-US" sz="1100" dirty="0">
                          <a:effectLst/>
                          <a:latin typeface="+mj-lt"/>
                        </a:rPr>
                      </a:br>
                      <a:r>
                        <a:rPr lang="en-US" sz="1100" dirty="0">
                          <a:effectLst/>
                          <a:latin typeface="+mj-lt"/>
                        </a:rPr>
                        <a:t>​NAMI Chicago</a:t>
                      </a:r>
                      <a:br>
                        <a:rPr lang="en-US" sz="1100" dirty="0">
                          <a:effectLst/>
                          <a:latin typeface="+mj-lt"/>
                        </a:rPr>
                      </a:br>
                      <a:r>
                        <a:rPr lang="en-US" sz="1100" dirty="0">
                          <a:effectLst/>
                          <a:latin typeface="+mj-lt"/>
                        </a:rPr>
                        <a:t>Northside Action for Justice</a:t>
                      </a:r>
                      <a:br>
                        <a:rPr lang="en-US" sz="1100" dirty="0">
                          <a:effectLst/>
                          <a:latin typeface="+mj-lt"/>
                        </a:rPr>
                      </a:br>
                      <a:r>
                        <a:rPr lang="en-US" sz="1100" dirty="0">
                          <a:effectLst/>
                          <a:latin typeface="+mj-lt"/>
                        </a:rPr>
                        <a:t>Northside Community Resources</a:t>
                      </a:r>
                      <a:br>
                        <a:rPr lang="en-US" sz="1100" dirty="0">
                          <a:effectLst/>
                          <a:latin typeface="+mj-lt"/>
                        </a:rPr>
                      </a:br>
                      <a:r>
                        <a:rPr lang="en-US" sz="1100" dirty="0">
                          <a:effectLst/>
                          <a:latin typeface="+mj-lt"/>
                        </a:rPr>
                        <a:t>Northwest Side Housing Center</a:t>
                      </a:r>
                      <a:br>
                        <a:rPr lang="en-US" sz="1100" dirty="0">
                          <a:effectLst/>
                          <a:latin typeface="+mj-lt"/>
                        </a:rPr>
                      </a:br>
                      <a:r>
                        <a:rPr lang="en-US" sz="1100" dirty="0">
                          <a:effectLst/>
                          <a:latin typeface="+mj-lt"/>
                        </a:rPr>
                        <a:t>ONE Northside</a:t>
                      </a:r>
                      <a:br>
                        <a:rPr lang="en-US" sz="1100" dirty="0">
                          <a:effectLst/>
                          <a:latin typeface="+mj-lt"/>
                        </a:rPr>
                      </a:br>
                      <a:r>
                        <a:rPr lang="en-US" sz="1100" b="1" i="0" u="none" strike="noStrike" cap="none" dirty="0">
                          <a:solidFill>
                            <a:schemeClr val="lt1"/>
                          </a:solidFill>
                          <a:effectLst/>
                          <a:latin typeface="+mn-lt"/>
                          <a:ea typeface="+mn-ea"/>
                          <a:cs typeface="+mn-cs"/>
                          <a:sym typeface="Arial"/>
                        </a:rPr>
                        <a:t>People's Action </a:t>
                      </a:r>
                      <a:endParaRPr lang="en-US" sz="11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dirty="0">
                          <a:solidFill>
                            <a:schemeClr val="lt1"/>
                          </a:solidFill>
                          <a:effectLst/>
                          <a:latin typeface="+mj-lt"/>
                          <a:ea typeface="+mn-ea"/>
                          <a:cs typeface="+mn-cs"/>
                          <a:sym typeface="Arial"/>
                        </a:rPr>
                        <a:t>People for Community Recovery</a:t>
                      </a:r>
                      <a:br>
                        <a:rPr lang="en-US" sz="1100" dirty="0">
                          <a:effectLst/>
                          <a:latin typeface="+mj-lt"/>
                        </a:rPr>
                      </a:br>
                      <a:r>
                        <a:rPr lang="en-US" sz="1100" dirty="0">
                          <a:effectLst/>
                          <a:latin typeface="+mj-lt"/>
                        </a:rPr>
                        <a:t>Pilsen Alliance</a:t>
                      </a:r>
                      <a:br>
                        <a:rPr lang="en-US" sz="1100" dirty="0">
                          <a:effectLst/>
                          <a:latin typeface="+mj-lt"/>
                        </a:rPr>
                      </a:br>
                      <a:r>
                        <a:rPr lang="en-US" sz="1100" dirty="0" err="1">
                          <a:effectLst/>
                          <a:latin typeface="+mj-lt"/>
                        </a:rPr>
                        <a:t>PolicyLink</a:t>
                      </a:r>
                      <a:r>
                        <a:rPr lang="en-US" sz="1100" dirty="0">
                          <a:effectLst/>
                          <a:latin typeface="+mj-lt"/>
                        </a:rPr>
                        <a:t> </a:t>
                      </a:r>
                      <a:br>
                        <a:rPr lang="en-US" sz="1100" dirty="0">
                          <a:effectLst/>
                          <a:latin typeface="+mj-lt"/>
                        </a:rPr>
                      </a:br>
                      <a:r>
                        <a:rPr lang="en-US" sz="1100" dirty="0">
                          <a:effectLst/>
                          <a:latin typeface="+mj-lt"/>
                        </a:rPr>
                        <a:t>​Rooted REPS</a:t>
                      </a:r>
                      <a:br>
                        <a:rPr lang="en-US" sz="1100" dirty="0">
                          <a:effectLst/>
                          <a:latin typeface="+mj-lt"/>
                        </a:rPr>
                      </a:br>
                      <a:r>
                        <a:rPr lang="en-US" sz="1100" dirty="0">
                          <a:effectLst/>
                          <a:latin typeface="+mj-lt"/>
                        </a:rPr>
                        <a:t>SEIU Healthcare IL/IN</a:t>
                      </a:r>
                      <a:br>
                        <a:rPr lang="en-US" sz="1100" dirty="0">
                          <a:effectLst/>
                          <a:latin typeface="+mj-lt"/>
                        </a:rPr>
                      </a:br>
                      <a:r>
                        <a:rPr lang="en-US" sz="1100" dirty="0">
                          <a:effectLst/>
                          <a:latin typeface="+mj-lt"/>
                        </a:rPr>
                        <a:t>Shriver Center for Poverty Law</a:t>
                      </a:r>
                      <a:br>
                        <a:rPr lang="en-US" sz="1100" dirty="0">
                          <a:effectLst/>
                          <a:latin typeface="+mj-lt"/>
                        </a:rPr>
                      </a:br>
                      <a:r>
                        <a:rPr lang="en-US" sz="1100" dirty="0">
                          <a:effectLst/>
                          <a:latin typeface="+mj-lt"/>
                        </a:rPr>
                        <a:t>SOMOS Logan Square</a:t>
                      </a:r>
                      <a:br>
                        <a:rPr lang="en-US" sz="1100" dirty="0">
                          <a:effectLst/>
                          <a:latin typeface="+mj-lt"/>
                        </a:rPr>
                      </a:br>
                      <a:r>
                        <a:rPr lang="en-US" sz="1100" dirty="0">
                          <a:effectLst/>
                          <a:latin typeface="+mj-lt"/>
                        </a:rPr>
                        <a:t>Supportive Housing Providers Association</a:t>
                      </a:r>
                      <a:br>
                        <a:rPr lang="en-US" sz="1100" dirty="0">
                          <a:effectLst/>
                          <a:latin typeface="+mj-lt"/>
                        </a:rPr>
                      </a:br>
                      <a:r>
                        <a:rPr lang="en-US" sz="1100" dirty="0">
                          <a:effectLst/>
                          <a:latin typeface="+mj-lt"/>
                        </a:rPr>
                        <a:t>25th Ward IPO</a:t>
                      </a:r>
                      <a:br>
                        <a:rPr lang="en-US" sz="1100" dirty="0">
                          <a:effectLst/>
                          <a:latin typeface="+mj-lt"/>
                        </a:rPr>
                      </a:br>
                      <a:r>
                        <a:rPr lang="en-US" sz="1100" dirty="0" err="1">
                          <a:effectLst/>
                          <a:latin typeface="+mj-lt"/>
                        </a:rPr>
                        <a:t>Unete</a:t>
                      </a:r>
                      <a:r>
                        <a:rPr lang="en-US" sz="1100" dirty="0">
                          <a:effectLst/>
                          <a:latin typeface="+mj-lt"/>
                        </a:rPr>
                        <a:t>: Little Village Community </a:t>
                      </a:r>
                      <a:r>
                        <a:rPr lang="en-US" sz="1100" dirty="0" err="1">
                          <a:effectLst/>
                          <a:latin typeface="+mj-lt"/>
                        </a:rPr>
                        <a:t>Devel</a:t>
                      </a:r>
                      <a:r>
                        <a:rPr lang="en-US" sz="1100" dirty="0">
                          <a:effectLst/>
                          <a:latin typeface="+mj-lt"/>
                        </a:rPr>
                        <a:t>. Comm.</a:t>
                      </a:r>
                      <a:br>
                        <a:rPr lang="en-US" sz="1100" dirty="0">
                          <a:effectLst/>
                          <a:latin typeface="+mj-lt"/>
                        </a:rPr>
                      </a:br>
                      <a:r>
                        <a:rPr lang="en-US" sz="1100" dirty="0">
                          <a:effectLst/>
                          <a:latin typeface="+mj-lt"/>
                        </a:rPr>
                        <a:t>United Neighbors of the Thirty-Fifth Ward (UN35)</a:t>
                      </a:r>
                      <a:br>
                        <a:rPr lang="en-US" sz="1100" dirty="0">
                          <a:effectLst/>
                          <a:latin typeface="+mj-lt"/>
                        </a:rPr>
                      </a:br>
                      <a:r>
                        <a:rPr lang="en-US" sz="1100" dirty="0">
                          <a:effectLst/>
                          <a:latin typeface="+mj-lt"/>
                        </a:rPr>
                        <a:t>​United Working Families </a:t>
                      </a:r>
                      <a:br>
                        <a:rPr lang="en-US" sz="1100" dirty="0">
                          <a:effectLst/>
                          <a:latin typeface="+mj-lt"/>
                        </a:rPr>
                      </a:br>
                      <a:r>
                        <a:rPr lang="en-US" sz="1100" dirty="0">
                          <a:effectLst/>
                          <a:latin typeface="+mj-lt"/>
                        </a:rPr>
                        <a:t>Uptown People's Law Center</a:t>
                      </a:r>
                      <a:br>
                        <a:rPr lang="en-US" sz="1100" dirty="0">
                          <a:effectLst/>
                          <a:latin typeface="+mj-lt"/>
                        </a:rPr>
                      </a:br>
                      <a:r>
                        <a:rPr lang="en-US" sz="1100" dirty="0">
                          <a:effectLst/>
                          <a:latin typeface="+mj-lt"/>
                        </a:rPr>
                        <a:t>Westside Health Authority</a:t>
                      </a:r>
                      <a:br>
                        <a:rPr lang="en-US" sz="1100" dirty="0">
                          <a:effectLst/>
                          <a:latin typeface="+mj-lt"/>
                        </a:rPr>
                      </a:br>
                      <a:r>
                        <a:rPr lang="en-US" sz="1100" dirty="0">
                          <a:effectLst/>
                          <a:latin typeface="+mj-lt"/>
                        </a:rPr>
                        <a:t>Women's March Illinois</a:t>
                      </a:r>
                      <a:br>
                        <a:rPr lang="en-US" sz="1100" dirty="0">
                          <a:effectLst/>
                          <a:latin typeface="+mj-lt"/>
                        </a:rPr>
                      </a:br>
                      <a:r>
                        <a:rPr lang="en-US" sz="1100" dirty="0">
                          <a:effectLst/>
                          <a:latin typeface="+mj-lt"/>
                        </a:rPr>
                        <a:t>Working Family Solidarity</a:t>
                      </a:r>
                      <a:endParaRPr lang="en-US" sz="1100" dirty="0">
                        <a:effectLst/>
                        <a:latin typeface="+mj-lt"/>
                        <a:ea typeface="Calibri" panose="020F0502020204030204" pitchFamily="34" charset="0"/>
                        <a:cs typeface="Times New Roman" panose="02020603050405020304" pitchFamily="18" charset="0"/>
                      </a:endParaRPr>
                    </a:p>
                    <a:p>
                      <a:endParaRPr lang="en-US" sz="1100" dirty="0">
                        <a:latin typeface="+mj-lt"/>
                      </a:endParaRPr>
                    </a:p>
                  </a:txBody>
                  <a:tcPr/>
                </a:tc>
                <a:extLst>
                  <a:ext uri="{0D108BD9-81ED-4DB2-BD59-A6C34878D82A}">
                    <a16:rowId xmlns:a16="http://schemas.microsoft.com/office/drawing/2014/main" val="2878830176"/>
                  </a:ext>
                </a:extLst>
              </a:tr>
            </a:tbl>
          </a:graphicData>
        </a:graphic>
      </p:graphicFrame>
    </p:spTree>
    <p:extLst>
      <p:ext uri="{BB962C8B-B14F-4D97-AF65-F5344CB8AC3E}">
        <p14:creationId xmlns:p14="http://schemas.microsoft.com/office/powerpoint/2010/main" val="159450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Housing Stability (cont.)</a:t>
            </a:r>
          </a:p>
        </p:txBody>
      </p:sp>
      <p:sp>
        <p:nvSpPr>
          <p:cNvPr id="3" name="Text Placeholder 2"/>
          <p:cNvSpPr>
            <a:spLocks noGrp="1"/>
          </p:cNvSpPr>
          <p:nvPr>
            <p:ph type="body" idx="1"/>
          </p:nvPr>
        </p:nvSpPr>
        <p:spPr>
          <a:xfrm>
            <a:off x="311699" y="1152475"/>
            <a:ext cx="8678619" cy="3416400"/>
          </a:xfrm>
        </p:spPr>
        <p:txBody>
          <a:bodyPr>
            <a:normAutofit lnSpcReduction="10000"/>
          </a:bodyPr>
          <a:lstStyle/>
          <a:p>
            <a:r>
              <a:rPr lang="en-US" dirty="0"/>
              <a:t>Any disruptions to housing can result in further destabilization to other aspects of life: days missed at work, leading to loss of employment; disruption to a child’s education, including being forced to switch to an unfamiliar school mid-year</a:t>
            </a:r>
          </a:p>
          <a:p>
            <a:r>
              <a:rPr lang="en-US" dirty="0"/>
              <a:t>At the larger level, housing is the center-piece of a healthy community with good public transportation, good public schools, jobs with meaningful wages, a healthy food system, the arts, and public spaces and parks.</a:t>
            </a:r>
          </a:p>
          <a:p>
            <a:r>
              <a:rPr lang="en-US" dirty="0"/>
              <a:t>At the personal level, housing is the platform from which springs meaningful life activities: friends, community, worship, schools, a sense of place and belonging in the world.</a:t>
            </a:r>
          </a:p>
          <a:p>
            <a:r>
              <a:rPr lang="en-US" dirty="0"/>
              <a:t>Just Cause is a matter of racial justice, health justice, &amp; neighborhood stability.</a:t>
            </a:r>
          </a:p>
          <a:p>
            <a:endParaRPr lang="en-US" dirty="0"/>
          </a:p>
          <a:p>
            <a:endParaRPr lang="en-US" dirty="0"/>
          </a:p>
        </p:txBody>
      </p:sp>
    </p:spTree>
    <p:extLst>
      <p:ext uri="{BB962C8B-B14F-4D97-AF65-F5344CB8AC3E}">
        <p14:creationId xmlns:p14="http://schemas.microsoft.com/office/powerpoint/2010/main" val="167869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Substitute Just Cause Bill: Basic concepts</a:t>
            </a:r>
            <a:endParaRPr dirty="0"/>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lvl="0"/>
            <a:r>
              <a:rPr lang="en-US" dirty="0"/>
              <a:t>Under current law, landlords are not required to give a reason for termination or non-renewal. Notice is given that the relationship is over. A court eviction case is filed if the tenant does not move within the time provided in the notice.</a:t>
            </a:r>
            <a:endParaRPr lang="en" dirty="0"/>
          </a:p>
          <a:p>
            <a:pPr marL="457200" lvl="0" indent="-342900" algn="l" rtl="0">
              <a:spcBef>
                <a:spcPts val="0"/>
              </a:spcBef>
              <a:spcAft>
                <a:spcPts val="0"/>
              </a:spcAft>
              <a:buSzPts val="1800"/>
              <a:buChar char="●"/>
            </a:pPr>
            <a:r>
              <a:rPr lang="en" dirty="0"/>
              <a:t>Just Cause ends the practice of ending the landlord-tenant relationship through termination, non-renewal, and eviction without good cause or fault on the tenant’s part.</a:t>
            </a:r>
            <a:endParaRPr dirty="0"/>
          </a:p>
          <a:p>
            <a:pPr marL="457200" lvl="0" indent="-342900" algn="l" rtl="0">
              <a:spcBef>
                <a:spcPts val="0"/>
              </a:spcBef>
              <a:spcAft>
                <a:spcPts val="0"/>
              </a:spcAft>
              <a:buSzPts val="1800"/>
              <a:buChar char="●"/>
            </a:pPr>
            <a:r>
              <a:rPr lang="en" dirty="0"/>
              <a:t>Why do non-fault displacements occur?</a:t>
            </a:r>
            <a:endParaRPr dirty="0"/>
          </a:p>
          <a:p>
            <a:pPr marL="914400" lvl="1" indent="-317500" algn="l" rtl="0">
              <a:spcBef>
                <a:spcPts val="0"/>
              </a:spcBef>
              <a:spcAft>
                <a:spcPts val="0"/>
              </a:spcAft>
              <a:buSzPts val="1400"/>
              <a:buChar char="○"/>
            </a:pPr>
            <a:r>
              <a:rPr lang="en" dirty="0"/>
              <a:t>Displacement by gentrification, flipping, masking unlawful retaliation (e.g., against renters requesting repairs or calling 311 about building conditions), masking unlawful discrimination (whether because of race, gender, sexual identity, disability, legal status, etc.).</a:t>
            </a:r>
            <a:endParaRPr dirty="0"/>
          </a:p>
          <a:p>
            <a:pPr marL="457200" lvl="0" indent="-342900" algn="l" rtl="0">
              <a:spcBef>
                <a:spcPts val="0"/>
              </a:spcBef>
              <a:spcAft>
                <a:spcPts val="0"/>
              </a:spcAft>
              <a:buSzPts val="1800"/>
              <a:buChar char="●"/>
            </a:pPr>
            <a:r>
              <a:rPr lang="en" dirty="0"/>
              <a:t>Just Cause reinforces good management practices and builds more stable landlord-tenant relations.</a:t>
            </a:r>
            <a:endParaRPr dirty="0"/>
          </a:p>
          <a:p>
            <a:pPr marL="457200" lvl="0" indent="-342900" algn="l" rtl="0">
              <a:spcBef>
                <a:spcPts val="0"/>
              </a:spcBef>
              <a:spcAft>
                <a:spcPts val="0"/>
              </a:spcAft>
              <a:buSzPts val="1800"/>
              <a:buChar char="●"/>
            </a:pPr>
            <a:r>
              <a:rPr lang="en" dirty="0"/>
              <a:t>Already in place in over 10 million rental units nationwide, including over 30,000 units in Chicago. From this vast experience, we know that Just Cause does no harm to landlords, large or small.</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Good or Just Causes to Terminate, Non-Renew, Evict</a:t>
            </a:r>
            <a:endParaRPr dirty="0"/>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SzPts val="1800"/>
              <a:buNone/>
            </a:pPr>
            <a:r>
              <a:rPr lang="en" dirty="0"/>
              <a:t>Just Cause would establish 7 exclusive reasons for ending the landlord-tenant relationship: 3 tenant-fault and 4 non-tenant fault:</a:t>
            </a:r>
          </a:p>
          <a:p>
            <a:r>
              <a:rPr lang="en" dirty="0"/>
              <a:t>3 tenant-fault cover all of the existing reasons: non-payment of rent, material breach of the lease or law (e.g., disrupting neighbors, damaging property, criminal activity, denying the landlord access, drug-related activity), or refusing to renew the lease on similar terms.</a:t>
            </a:r>
          </a:p>
          <a:p>
            <a:r>
              <a:rPr lang="en" dirty="0"/>
              <a:t>4 non-tenant fault reasons widely considered legitimate: landlord wishes to occupy the unit or have a close family member do so, the unit needs substantial repair/rehab, condominium conversion, and demolition or removing the unit from the market.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Payment of Relocation Assistance</a:t>
            </a:r>
            <a:endParaRPr dirty="0"/>
          </a:p>
        </p:txBody>
      </p:sp>
      <p:sp>
        <p:nvSpPr>
          <p:cNvPr id="73" name="Google Shape;73;p16"/>
          <p:cNvSpPr txBox="1">
            <a:spLocks noGrp="1"/>
          </p:cNvSpPr>
          <p:nvPr>
            <p:ph type="body" idx="1"/>
          </p:nvPr>
        </p:nvSpPr>
        <p:spPr>
          <a:xfrm>
            <a:off x="311700" y="963936"/>
            <a:ext cx="8520600" cy="4125775"/>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4 non-tenant-fault reasons for removal, landlord pays relocation assistance: </a:t>
            </a:r>
          </a:p>
          <a:p>
            <a:pPr marL="914400" lvl="1" indent="-317500" algn="l" rtl="0">
              <a:spcBef>
                <a:spcPts val="0"/>
              </a:spcBef>
              <a:spcAft>
                <a:spcPts val="0"/>
              </a:spcAft>
              <a:buSzPts val="1400"/>
              <a:buAutoNum type="alphaLcPeriod"/>
            </a:pPr>
            <a:r>
              <a:rPr lang="en" dirty="0"/>
              <a:t>Generally, 5x the city median by bedroom size; OR</a:t>
            </a:r>
            <a:endParaRPr dirty="0"/>
          </a:p>
          <a:p>
            <a:pPr marL="914400" lvl="1" indent="-317500" algn="l" rtl="0">
              <a:spcBef>
                <a:spcPts val="0"/>
              </a:spcBef>
              <a:spcAft>
                <a:spcPts val="0"/>
              </a:spcAft>
              <a:buSzPts val="1400"/>
              <a:buAutoNum type="alphaLcPeriod"/>
            </a:pPr>
            <a:r>
              <a:rPr lang="en" dirty="0"/>
              <a:t>For small landlords (owner-occupied buildings of 6 or fewer units), 3x the city median by bedroom size; OR</a:t>
            </a:r>
            <a:endParaRPr dirty="0"/>
          </a:p>
          <a:p>
            <a:pPr marL="914400" lvl="1" indent="-317500" algn="l" rtl="0">
              <a:spcBef>
                <a:spcPts val="0"/>
              </a:spcBef>
              <a:spcAft>
                <a:spcPts val="0"/>
              </a:spcAft>
              <a:buSzPts val="1400"/>
              <a:buAutoNum type="alphaLcPeriod"/>
            </a:pPr>
            <a:r>
              <a:rPr lang="en" dirty="0"/>
              <a:t>For non-profit, mission driven owners, established based on existing federal/state/local standards, or 3x city median by bedroom size;  AND</a:t>
            </a:r>
            <a:endParaRPr dirty="0"/>
          </a:p>
          <a:p>
            <a:pPr marL="914400" lvl="1" indent="-317500" algn="l" rtl="0">
              <a:spcBef>
                <a:spcPts val="0"/>
              </a:spcBef>
              <a:spcAft>
                <a:spcPts val="0"/>
              </a:spcAft>
              <a:buSzPts val="1400"/>
              <a:buAutoNum type="alphaLcPeriod"/>
            </a:pPr>
            <a:r>
              <a:rPr lang="en" dirty="0"/>
              <a:t>A flat $2500 if there is a school-aged child, or a senior, or disabled person in the tenant's household (non-stackable).</a:t>
            </a:r>
            <a:endParaRPr dirty="0"/>
          </a:p>
          <a:p>
            <a:pPr marL="457200" lvl="0" indent="-342900" algn="l" rtl="0">
              <a:spcBef>
                <a:spcPts val="0"/>
              </a:spcBef>
              <a:spcAft>
                <a:spcPts val="0"/>
              </a:spcAft>
              <a:buSzPts val="1800"/>
              <a:buChar char="●"/>
            </a:pPr>
            <a:r>
              <a:rPr lang="en" dirty="0"/>
              <a:t>For small landlords (owner-occupied, 6 or fewer units): </a:t>
            </a:r>
          </a:p>
          <a:p>
            <a:pPr lvl="1">
              <a:buFont typeface="Arial"/>
              <a:buAutoNum type="alphaLcPeriod"/>
            </a:pPr>
            <a:r>
              <a:rPr lang="en" dirty="0"/>
              <a:t>Pay less than the general standard. </a:t>
            </a:r>
          </a:p>
          <a:p>
            <a:pPr lvl="1">
              <a:buFont typeface="Arial"/>
              <a:buAutoNum type="alphaLcPeriod"/>
            </a:pPr>
            <a:r>
              <a:rPr lang="en" dirty="0"/>
              <a:t>Establishes a fund through a rental registry where the city can reimburse 50% of the relocation assistance paid to tenants, and 100% if moving in a family member.</a:t>
            </a:r>
          </a:p>
          <a:p>
            <a:pPr lvl="1">
              <a:buFont typeface="Arial"/>
              <a:buAutoNum type="alphaLcPeriod"/>
            </a:pPr>
            <a:r>
              <a:rPr lang="en" dirty="0"/>
              <a:t>Flexibility for landlord and tenant to agree on how relocation will be paid (e.g., rent reduction, abatement, etc.). Increases convenience for small landlords.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Rental Registry</a:t>
            </a:r>
            <a:endParaRPr dirty="0"/>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The bill creates a rental registry to help better understand the city’s 600,000 rental units, helps city departments clarify ownership and management, and creates a fund to partially reimburse small landlords for relocation paid in cases of no-fault end of landlord-tenant relationship.</a:t>
            </a:r>
            <a:endParaRPr dirty="0"/>
          </a:p>
          <a:p>
            <a:pPr lvl="0"/>
            <a:r>
              <a:rPr lang="en" dirty="0"/>
              <a:t>Annual per unit registration fees: larger landlords $100. No fees for owner-occupied, 6 or fewer unit owners, and nonprofit owners. Generates ~$40 million per year. CHA owned properties are also exempt from the fee.</a:t>
            </a:r>
            <a:endParaRPr dirty="0"/>
          </a:p>
          <a:p>
            <a:pPr marL="457200" lvl="0" indent="-342900" algn="l" rtl="0">
              <a:spcBef>
                <a:spcPts val="0"/>
              </a:spcBef>
              <a:spcAft>
                <a:spcPts val="0"/>
              </a:spcAft>
              <a:buSzPts val="1800"/>
              <a:buChar char="●"/>
            </a:pPr>
            <a:r>
              <a:rPr lang="en" dirty="0"/>
              <a:t>Allocation of registration: payment of relocation assistance reimbursement for small landlords, administration of registry, and other housing-related programs, including Healthy Homes Inspections.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4909-02FB-481E-8BA4-368E6DC5482E}"/>
              </a:ext>
            </a:extLst>
          </p:cNvPr>
          <p:cNvSpPr>
            <a:spLocks noGrp="1"/>
          </p:cNvSpPr>
          <p:nvPr>
            <p:ph type="title"/>
          </p:nvPr>
        </p:nvSpPr>
        <p:spPr>
          <a:xfrm>
            <a:off x="311699" y="176084"/>
            <a:ext cx="8520600" cy="572700"/>
          </a:xfrm>
        </p:spPr>
        <p:txBody>
          <a:bodyPr>
            <a:normAutofit fontScale="90000"/>
          </a:bodyPr>
          <a:lstStyle/>
          <a:p>
            <a:pPr algn="ctr"/>
            <a:r>
              <a:rPr lang="en-US" dirty="0"/>
              <a:t>Evictions are a racial justice issue, and destabilize African American neighborhoods</a:t>
            </a:r>
          </a:p>
        </p:txBody>
      </p:sp>
      <p:sp>
        <p:nvSpPr>
          <p:cNvPr id="6" name="TextBox 5">
            <a:extLst>
              <a:ext uri="{FF2B5EF4-FFF2-40B4-BE49-F238E27FC236}">
                <a16:creationId xmlns:a16="http://schemas.microsoft.com/office/drawing/2014/main" id="{A14C6DE1-58D3-4A74-B6E0-641F7648D192}"/>
              </a:ext>
            </a:extLst>
          </p:cNvPr>
          <p:cNvSpPr txBox="1"/>
          <p:nvPr/>
        </p:nvSpPr>
        <p:spPr>
          <a:xfrm>
            <a:off x="3526262" y="4790507"/>
            <a:ext cx="2451207" cy="261610"/>
          </a:xfrm>
          <a:prstGeom prst="rect">
            <a:avLst/>
          </a:prstGeom>
          <a:noFill/>
        </p:spPr>
        <p:txBody>
          <a:bodyPr wrap="square" rtlCol="0">
            <a:spAutoFit/>
          </a:bodyPr>
          <a:lstStyle/>
          <a:p>
            <a:r>
              <a:rPr lang="en-US" sz="1100" dirty="0"/>
              <a:t>Source: LCBH Eviction Data Portal</a:t>
            </a:r>
          </a:p>
        </p:txBody>
      </p:sp>
      <p:pic>
        <p:nvPicPr>
          <p:cNvPr id="4" name="Picture 3">
            <a:extLst>
              <a:ext uri="{FF2B5EF4-FFF2-40B4-BE49-F238E27FC236}">
                <a16:creationId xmlns:a16="http://schemas.microsoft.com/office/drawing/2014/main" id="{5089AF2F-1CA8-40A3-AA91-925CE9B76ADE}"/>
              </a:ext>
            </a:extLst>
          </p:cNvPr>
          <p:cNvPicPr>
            <a:picLocks noChangeAspect="1"/>
          </p:cNvPicPr>
          <p:nvPr/>
        </p:nvPicPr>
        <p:blipFill>
          <a:blip r:embed="rId2"/>
          <a:stretch>
            <a:fillRect/>
          </a:stretch>
        </p:blipFill>
        <p:spPr>
          <a:xfrm>
            <a:off x="169757" y="1113386"/>
            <a:ext cx="5807712" cy="3677121"/>
          </a:xfrm>
          <a:prstGeom prst="rect">
            <a:avLst/>
          </a:prstGeom>
        </p:spPr>
      </p:pic>
      <p:sp>
        <p:nvSpPr>
          <p:cNvPr id="7" name="Google Shape;91;p19">
            <a:extLst>
              <a:ext uri="{FF2B5EF4-FFF2-40B4-BE49-F238E27FC236}">
                <a16:creationId xmlns:a16="http://schemas.microsoft.com/office/drawing/2014/main" id="{C0125633-9BFC-44B2-B20B-15DB369226D8}"/>
              </a:ext>
            </a:extLst>
          </p:cNvPr>
          <p:cNvSpPr txBox="1">
            <a:spLocks noGrp="1"/>
          </p:cNvSpPr>
          <p:nvPr>
            <p:ph type="body" idx="1"/>
          </p:nvPr>
        </p:nvSpPr>
        <p:spPr>
          <a:xfrm>
            <a:off x="5900292" y="1367758"/>
            <a:ext cx="3151500" cy="3599658"/>
          </a:xfrm>
          <a:prstGeom prst="rect">
            <a:avLst/>
          </a:prstGeom>
        </p:spPr>
        <p:txBody>
          <a:bodyPr spcFirstLastPara="1" wrap="square" lIns="91425" tIns="91425" rIns="91425" bIns="91425" anchor="t" anchorCtr="0">
            <a:normAutofit fontScale="85000" lnSpcReduction="10000"/>
          </a:bodyPr>
          <a:lstStyle/>
          <a:p>
            <a:pPr marL="457200" lvl="0" indent="-325755" algn="l" rtl="0">
              <a:spcBef>
                <a:spcPts val="0"/>
              </a:spcBef>
              <a:spcAft>
                <a:spcPts val="0"/>
              </a:spcAft>
              <a:buSzPct val="100000"/>
              <a:buChar char="●"/>
            </a:pPr>
            <a:r>
              <a:rPr lang="en" dirty="0"/>
              <a:t>Evictions are already about to overwhelm the city. Why not prevent as many as possible with the tools we have in front of us?</a:t>
            </a:r>
            <a:endParaRPr dirty="0"/>
          </a:p>
          <a:p>
            <a:pPr marL="457200" lvl="0" indent="-325755" algn="l" rtl="0">
              <a:spcBef>
                <a:spcPts val="0"/>
              </a:spcBef>
              <a:spcAft>
                <a:spcPts val="0"/>
              </a:spcAft>
              <a:buSzPct val="100000"/>
              <a:buChar char="●"/>
            </a:pPr>
            <a:r>
              <a:rPr lang="en" dirty="0"/>
              <a:t>Evictions do not land evenly across the board -- they hit Black and Latinx areas especialy hard, and have led to the outmigration of African-Americans from Chicago over the last few decades, and the gentrification of Latinx areas</a:t>
            </a:r>
            <a:endParaRPr dirty="0"/>
          </a:p>
        </p:txBody>
      </p:sp>
    </p:spTree>
    <p:extLst>
      <p:ext uri="{BB962C8B-B14F-4D97-AF65-F5344CB8AC3E}">
        <p14:creationId xmlns:p14="http://schemas.microsoft.com/office/powerpoint/2010/main" val="343207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6E8F-599E-4D1B-8D21-33C25AB8F3B3}"/>
              </a:ext>
            </a:extLst>
          </p:cNvPr>
          <p:cNvSpPr>
            <a:spLocks noGrp="1"/>
          </p:cNvSpPr>
          <p:nvPr>
            <p:ph type="title"/>
          </p:nvPr>
        </p:nvSpPr>
        <p:spPr/>
        <p:txBody>
          <a:bodyPr>
            <a:normAutofit fontScale="90000"/>
          </a:bodyPr>
          <a:lstStyle/>
          <a:p>
            <a:r>
              <a:rPr lang="en-US" dirty="0"/>
              <a:t>List of Jurisdictions With Some Form of Just Cause</a:t>
            </a:r>
          </a:p>
        </p:txBody>
      </p:sp>
      <p:sp>
        <p:nvSpPr>
          <p:cNvPr id="3" name="Text Placeholder 2">
            <a:extLst>
              <a:ext uri="{FF2B5EF4-FFF2-40B4-BE49-F238E27FC236}">
                <a16:creationId xmlns:a16="http://schemas.microsoft.com/office/drawing/2014/main" id="{409D5783-A730-4282-BFD9-C81C3CE0B91C}"/>
              </a:ext>
            </a:extLst>
          </p:cNvPr>
          <p:cNvSpPr>
            <a:spLocks noGrp="1"/>
          </p:cNvSpPr>
          <p:nvPr>
            <p:ph type="body" idx="1"/>
          </p:nvPr>
        </p:nvSpPr>
        <p:spPr>
          <a:xfrm>
            <a:off x="311700" y="1152475"/>
            <a:ext cx="3999900" cy="3734570"/>
          </a:xfrm>
        </p:spPr>
        <p:txBody>
          <a:bodyPr>
            <a:normAutofit fontScale="92500" lnSpcReduction="20000"/>
          </a:bodyPr>
          <a:lstStyle/>
          <a:p>
            <a:r>
              <a:rPr lang="en-US" sz="1800" dirty="0"/>
              <a:t>Federal</a:t>
            </a:r>
          </a:p>
          <a:p>
            <a:pPr lvl="1"/>
            <a:r>
              <a:rPr lang="en-US" sz="1300" dirty="0">
                <a:effectLst/>
                <a:latin typeface="+mj-lt"/>
                <a:ea typeface="Calibri" panose="020F0502020204030204" pitchFamily="34" charset="0"/>
                <a:cs typeface="Times New Roman" panose="02020603050405020304" pitchFamily="18" charset="0"/>
              </a:rPr>
              <a:t>All conventional public housing units nationwide, including those in Chicago</a:t>
            </a:r>
          </a:p>
          <a:p>
            <a:pPr lvl="1"/>
            <a:r>
              <a:rPr lang="en-US" sz="1300" dirty="0">
                <a:effectLst/>
                <a:latin typeface="+mj-lt"/>
                <a:ea typeface="Calibri" panose="020F0502020204030204" pitchFamily="34" charset="0"/>
                <a:cs typeface="Times New Roman" panose="02020603050405020304" pitchFamily="18" charset="0"/>
              </a:rPr>
              <a:t>All privately owned units receiving “project-based” rental assistance nationwide, including those in Chicago</a:t>
            </a:r>
          </a:p>
          <a:p>
            <a:pPr lvl="1"/>
            <a:r>
              <a:rPr lang="en-US" sz="1300" dirty="0">
                <a:effectLst/>
                <a:latin typeface="+mj-lt"/>
                <a:ea typeface="Calibri" panose="020F0502020204030204" pitchFamily="34" charset="0"/>
                <a:cs typeface="Times New Roman" panose="02020603050405020304" pitchFamily="18" charset="0"/>
              </a:rPr>
              <a:t>All privately owned units receiving assisted through the federal tax credit program, including those in Chicago</a:t>
            </a:r>
          </a:p>
          <a:p>
            <a:pPr marL="285750" indent="-285750">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State</a:t>
            </a:r>
          </a:p>
          <a:p>
            <a:pPr marL="742950" lvl="1" indent="-285750">
              <a:lnSpc>
                <a:spcPct val="107000"/>
              </a:lnSpc>
              <a:spcAft>
                <a:spcPts val="800"/>
              </a:spcAft>
            </a:pPr>
            <a:r>
              <a:rPr lang="en-US" sz="1300" dirty="0">
                <a:effectLst/>
                <a:latin typeface="+mj-lt"/>
                <a:ea typeface="Calibri" panose="020F0502020204030204" pitchFamily="34" charset="0"/>
                <a:cs typeface="Times New Roman" panose="02020603050405020304" pitchFamily="18" charset="0"/>
              </a:rPr>
              <a:t>Washington (2021)</a:t>
            </a:r>
          </a:p>
          <a:p>
            <a:pPr marL="742950" lvl="1" indent="-285750">
              <a:lnSpc>
                <a:spcPct val="107000"/>
              </a:lnSpc>
              <a:spcAft>
                <a:spcPts val="800"/>
              </a:spcAft>
            </a:pPr>
            <a:r>
              <a:rPr lang="en-US" sz="1300" dirty="0">
                <a:effectLst/>
                <a:latin typeface="+mj-lt"/>
                <a:ea typeface="Calibri" panose="020F0502020204030204" pitchFamily="34" charset="0"/>
                <a:cs typeface="Times New Roman" panose="02020603050405020304" pitchFamily="18" charset="0"/>
              </a:rPr>
              <a:t>California (2019)</a:t>
            </a:r>
          </a:p>
          <a:p>
            <a:pPr marL="742950" lvl="1" indent="-285750">
              <a:lnSpc>
                <a:spcPct val="107000"/>
              </a:lnSpc>
              <a:spcAft>
                <a:spcPts val="800"/>
              </a:spcAft>
            </a:pPr>
            <a:r>
              <a:rPr lang="en-US" sz="1300" dirty="0">
                <a:effectLst/>
                <a:latin typeface="+mj-lt"/>
                <a:ea typeface="Calibri" panose="020F0502020204030204" pitchFamily="34" charset="0"/>
                <a:cs typeface="Times New Roman" panose="02020603050405020304" pitchFamily="18" charset="0"/>
              </a:rPr>
              <a:t>Oregon (2019)</a:t>
            </a:r>
          </a:p>
          <a:p>
            <a:pPr marL="742950" lvl="1" indent="-285750">
              <a:lnSpc>
                <a:spcPct val="107000"/>
              </a:lnSpc>
              <a:spcAft>
                <a:spcPts val="800"/>
              </a:spcAft>
            </a:pPr>
            <a:r>
              <a:rPr lang="en-US" sz="1300" dirty="0">
                <a:effectLst/>
                <a:latin typeface="+mj-lt"/>
                <a:ea typeface="Calibri" panose="020F0502020204030204" pitchFamily="34" charset="0"/>
                <a:cs typeface="Times New Roman" panose="02020603050405020304" pitchFamily="18" charset="0"/>
              </a:rPr>
              <a:t>New Hampshire (1985)</a:t>
            </a:r>
          </a:p>
          <a:p>
            <a:pPr marL="742950" lvl="1" indent="-285750">
              <a:lnSpc>
                <a:spcPct val="107000"/>
              </a:lnSpc>
              <a:spcAft>
                <a:spcPts val="800"/>
              </a:spcAft>
            </a:pPr>
            <a:r>
              <a:rPr lang="en-US" sz="1300" dirty="0">
                <a:effectLst/>
                <a:latin typeface="+mj-lt"/>
                <a:ea typeface="Calibri" panose="020F0502020204030204" pitchFamily="34" charset="0"/>
                <a:cs typeface="Times New Roman" panose="02020603050405020304" pitchFamily="18" charset="0"/>
              </a:rPr>
              <a:t>New Jersey (1974)</a:t>
            </a:r>
          </a:p>
          <a:p>
            <a:pPr marL="742950" lvl="1" indent="-285750">
              <a:lnSpc>
                <a:spcPct val="107000"/>
              </a:lnSpc>
              <a:spcAft>
                <a:spcPts val="800"/>
              </a:spcAft>
            </a:pPr>
            <a:endParaRPr lang="en-US" sz="1400" dirty="0">
              <a:effectLst/>
              <a:latin typeface="+mj-lt"/>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D3A2C83F-DE13-4937-A25B-AF3642F1058A}"/>
              </a:ext>
            </a:extLst>
          </p:cNvPr>
          <p:cNvSpPr>
            <a:spLocks noGrp="1"/>
          </p:cNvSpPr>
          <p:nvPr>
            <p:ph type="body" idx="2"/>
          </p:nvPr>
        </p:nvSpPr>
        <p:spPr>
          <a:xfrm>
            <a:off x="4832400" y="1152475"/>
            <a:ext cx="3999900" cy="3734570"/>
          </a:xfrm>
        </p:spPr>
        <p:txBody>
          <a:bodyPr>
            <a:noAutofit/>
          </a:bodyPr>
          <a:lstStyle/>
          <a:p>
            <a:r>
              <a:rPr lang="en-US" sz="1800" dirty="0">
                <a:latin typeface="+mj-lt"/>
              </a:rPr>
              <a:t>City</a:t>
            </a:r>
            <a:endParaRPr lang="en-US" sz="1200" dirty="0">
              <a:latin typeface="+mj-lt"/>
            </a:endParaRPr>
          </a:p>
          <a:p>
            <a:pPr lvl="1"/>
            <a:r>
              <a:rPr lang="en-US" dirty="0">
                <a:effectLst/>
                <a:latin typeface="+mj-lt"/>
                <a:ea typeface="Calibri" panose="020F0502020204030204" pitchFamily="34" charset="0"/>
                <a:cs typeface="Times New Roman" panose="02020603050405020304" pitchFamily="18" charset="0"/>
              </a:rPr>
              <a:t>18 California cities have enacted local laws, including: Berkley, East Palo Alto, Glendale, Hayward, Los Angeles, Maywood, Mountain View, Oakland, Richmond, San Diego, San Francisco, San Jose, West Hollywood</a:t>
            </a:r>
            <a:endParaRPr lang="en-US" dirty="0">
              <a:latin typeface="+mj-lt"/>
            </a:endParaRPr>
          </a:p>
          <a:p>
            <a:pPr lvl="1"/>
            <a:r>
              <a:rPr lang="en-US" dirty="0">
                <a:latin typeface="+mj-lt"/>
              </a:rPr>
              <a:t>Albany, NY</a:t>
            </a:r>
          </a:p>
          <a:p>
            <a:pPr lvl="1"/>
            <a:r>
              <a:rPr lang="en-US" dirty="0">
                <a:latin typeface="+mj-lt"/>
              </a:rPr>
              <a:t>Burien, WA</a:t>
            </a:r>
          </a:p>
          <a:p>
            <a:pPr lvl="1"/>
            <a:r>
              <a:rPr lang="en-US" dirty="0">
                <a:latin typeface="+mj-lt"/>
              </a:rPr>
              <a:t>Federal Way, WA</a:t>
            </a:r>
          </a:p>
          <a:p>
            <a:pPr lvl="1"/>
            <a:r>
              <a:rPr lang="en-US" dirty="0">
                <a:latin typeface="+mj-lt"/>
              </a:rPr>
              <a:t>New York, NY (rent-stabilized units)</a:t>
            </a:r>
          </a:p>
          <a:p>
            <a:pPr lvl="1"/>
            <a:r>
              <a:rPr lang="en-US" dirty="0">
                <a:latin typeface="+mj-lt"/>
              </a:rPr>
              <a:t>Philadelphia, PA</a:t>
            </a:r>
          </a:p>
          <a:p>
            <a:pPr lvl="1"/>
            <a:r>
              <a:rPr lang="en-US" dirty="0">
                <a:latin typeface="+mj-lt"/>
              </a:rPr>
              <a:t>Portland, OR</a:t>
            </a:r>
          </a:p>
          <a:p>
            <a:pPr lvl="1"/>
            <a:r>
              <a:rPr lang="en-US" dirty="0">
                <a:latin typeface="+mj-lt"/>
              </a:rPr>
              <a:t>St. Paul, MN</a:t>
            </a:r>
          </a:p>
          <a:p>
            <a:pPr lvl="1"/>
            <a:r>
              <a:rPr lang="en-US" dirty="0">
                <a:latin typeface="+mj-lt"/>
              </a:rPr>
              <a:t>Seattle, WA</a:t>
            </a:r>
          </a:p>
          <a:p>
            <a:pPr lvl="1"/>
            <a:r>
              <a:rPr lang="en-US" dirty="0">
                <a:latin typeface="+mj-lt"/>
              </a:rPr>
              <a:t>Washington, D.C.</a:t>
            </a:r>
          </a:p>
          <a:p>
            <a:pPr lvl="1"/>
            <a:endParaRPr lang="en-US" dirty="0">
              <a:latin typeface="+mj-lt"/>
            </a:endParaRPr>
          </a:p>
          <a:p>
            <a:endParaRPr lang="en-US" sz="1200" dirty="0">
              <a:latin typeface="+mj-lt"/>
            </a:endParaRPr>
          </a:p>
        </p:txBody>
      </p:sp>
      <p:sp>
        <p:nvSpPr>
          <p:cNvPr id="5" name="TextBox 4">
            <a:extLst>
              <a:ext uri="{FF2B5EF4-FFF2-40B4-BE49-F238E27FC236}">
                <a16:creationId xmlns:a16="http://schemas.microsoft.com/office/drawing/2014/main" id="{6397E7DC-F7F2-4D68-BFD7-9836A14D9043}"/>
              </a:ext>
            </a:extLst>
          </p:cNvPr>
          <p:cNvSpPr txBox="1"/>
          <p:nvPr/>
        </p:nvSpPr>
        <p:spPr>
          <a:xfrm>
            <a:off x="199785" y="4498575"/>
            <a:ext cx="5117566" cy="523220"/>
          </a:xfrm>
          <a:prstGeom prst="rect">
            <a:avLst/>
          </a:prstGeom>
          <a:noFill/>
        </p:spPr>
        <p:txBody>
          <a:bodyPr wrap="square" rtlCol="0">
            <a:spAutoFit/>
          </a:bodyPr>
          <a:lstStyle/>
          <a:p>
            <a:r>
              <a:rPr lang="en-US" dirty="0"/>
              <a:t>In total, Just Cause is in effect at more than </a:t>
            </a:r>
            <a:r>
              <a:rPr lang="en-US" b="1" dirty="0"/>
              <a:t>10 million units</a:t>
            </a:r>
            <a:r>
              <a:rPr lang="en-US" dirty="0"/>
              <a:t> nationwide.</a:t>
            </a:r>
          </a:p>
        </p:txBody>
      </p:sp>
    </p:spTree>
    <p:extLst>
      <p:ext uri="{BB962C8B-B14F-4D97-AF65-F5344CB8AC3E}">
        <p14:creationId xmlns:p14="http://schemas.microsoft.com/office/powerpoint/2010/main" val="73583637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2956</Words>
  <Application>Microsoft Office PowerPoint</Application>
  <PresentationFormat>On-screen Show (16:9)</PresentationFormat>
  <Paragraphs>551</Paragraphs>
  <Slides>20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Simple Light</vt:lpstr>
      <vt:lpstr>Why Chicago Needs Just Cause for Eviction</vt:lpstr>
      <vt:lpstr>The Importance of Housing Stability</vt:lpstr>
      <vt:lpstr>The Importance of Housing Stability (cont.)</vt:lpstr>
      <vt:lpstr>Substitute Just Cause Bill: Basic concepts</vt:lpstr>
      <vt:lpstr>Good or Just Causes to Terminate, Non-Renew, Evict</vt:lpstr>
      <vt:lpstr>Payment of Relocation Assistance</vt:lpstr>
      <vt:lpstr>Rental Registry</vt:lpstr>
      <vt:lpstr>Evictions are a racial justice issue, and destabilize African American neighborhoods</vt:lpstr>
      <vt:lpstr>List of Jurisdictions With Some Form of Just Cause</vt:lpstr>
      <vt:lpstr>Right to Cure Non-Payment of Rent</vt:lpstr>
      <vt:lpstr>Graduated Notice for Rent Increases</vt:lpstr>
      <vt:lpstr>The Public Health Case for Passing the Just Cause for Eviction Ordinance </vt:lpstr>
      <vt:lpstr>Health inequity shown in a chart: Chicago’s Life Expectancy Gap</vt:lpstr>
      <vt:lpstr>Health inequity shown on a map:  Years of Potential Life Lost (YPLL)  per 100,000 population, by community area</vt:lpstr>
      <vt:lpstr>Public Health Harms of Evictions</vt:lpstr>
      <vt:lpstr>Public Health Harms of Evictions (cont’d from prior slide):</vt:lpstr>
      <vt:lpstr>According to Healthy Chicago 2025, the Community Health Improvement Plan published by CDPH:</vt:lpstr>
      <vt:lpstr>PowerPoint Presentation</vt:lpstr>
      <vt:lpstr>PowerPoint Presentation</vt:lpstr>
      <vt:lpstr>Appendix 2: List of Community Endorsers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Cause for Eviction</dc:title>
  <dc:creator>frank</dc:creator>
  <cp:lastModifiedBy>Howard, Annie</cp:lastModifiedBy>
  <cp:revision>64</cp:revision>
  <dcterms:modified xsi:type="dcterms:W3CDTF">2022-07-12T17:49:35Z</dcterms:modified>
</cp:coreProperties>
</file>